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0" r:id="rId1"/>
  </p:sldMasterIdLst>
  <p:notesMasterIdLst>
    <p:notesMasterId r:id="rId8"/>
  </p:notesMasterIdLst>
  <p:sldIdLst>
    <p:sldId id="258" r:id="rId2"/>
    <p:sldId id="263" r:id="rId3"/>
    <p:sldId id="259" r:id="rId4"/>
    <p:sldId id="260" r:id="rId5"/>
    <p:sldId id="261" r:id="rId6"/>
    <p:sldId id="262" r:id="rId7"/>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255" autoAdjust="0"/>
  </p:normalViewPr>
  <p:slideViewPr>
    <p:cSldViewPr>
      <p:cViewPr varScale="1">
        <p:scale>
          <a:sx n="68" d="100"/>
          <a:sy n="68" d="100"/>
        </p:scale>
        <p:origin x="-798" y="-108"/>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EE14706-3206-4F5B-87D8-46EFD0681196}" type="datetimeFigureOut">
              <a:rPr lang="tr-TR" smtClean="0"/>
              <a:t>22.01.2025</a:t>
            </a:fld>
            <a:endParaRPr lang="tr-TR"/>
          </a:p>
        </p:txBody>
      </p:sp>
      <p:sp>
        <p:nvSpPr>
          <p:cNvPr id="4" name="Slayt Görüntüsü Yer Tutucusu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B2D8772-DDF6-4242-98D0-9060DB2706DC}" type="slidenum">
              <a:rPr lang="tr-TR" smtClean="0"/>
              <a:t>‹#›</a:t>
            </a:fld>
            <a:endParaRPr lang="tr-TR"/>
          </a:p>
        </p:txBody>
      </p:sp>
    </p:spTree>
    <p:extLst>
      <p:ext uri="{BB962C8B-B14F-4D97-AF65-F5344CB8AC3E}">
        <p14:creationId xmlns:p14="http://schemas.microsoft.com/office/powerpoint/2010/main" val="22812803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381000" y="685800"/>
            <a:ext cx="6096000" cy="3429000"/>
          </a:xfrm>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3B2D8772-DDF6-4242-98D0-9060DB2706DC}" type="slidenum">
              <a:rPr lang="tr-TR" smtClean="0"/>
              <a:t>2</a:t>
            </a:fld>
            <a:endParaRPr lang="tr-TR"/>
          </a:p>
        </p:txBody>
      </p:sp>
    </p:spTree>
    <p:extLst>
      <p:ext uri="{BB962C8B-B14F-4D97-AF65-F5344CB8AC3E}">
        <p14:creationId xmlns:p14="http://schemas.microsoft.com/office/powerpoint/2010/main" val="33704720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381000" y="685800"/>
            <a:ext cx="6096000" cy="3429000"/>
          </a:xfrm>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3B2D8772-DDF6-4242-98D0-9060DB2706DC}" type="slidenum">
              <a:rPr lang="tr-TR" smtClean="0"/>
              <a:t>5</a:t>
            </a:fld>
            <a:endParaRPr lang="tr-TR"/>
          </a:p>
        </p:txBody>
      </p:sp>
    </p:spTree>
    <p:extLst>
      <p:ext uri="{BB962C8B-B14F-4D97-AF65-F5344CB8AC3E}">
        <p14:creationId xmlns:p14="http://schemas.microsoft.com/office/powerpoint/2010/main" val="13062320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381000" y="685800"/>
            <a:ext cx="6096000" cy="3429000"/>
          </a:xfrm>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5F765B5F-5CF0-4BD1-890B-579E8AA4A604}" type="slidenum">
              <a:rPr lang="tr-TR" smtClean="0"/>
              <a:t>6</a:t>
            </a:fld>
            <a:endParaRPr lang="tr-TR"/>
          </a:p>
        </p:txBody>
      </p:sp>
    </p:spTree>
    <p:extLst>
      <p:ext uri="{BB962C8B-B14F-4D97-AF65-F5344CB8AC3E}">
        <p14:creationId xmlns:p14="http://schemas.microsoft.com/office/powerpoint/2010/main" val="197912512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tr-TR" smtClean="0"/>
              <a:t>Asıl başlık stili için tıklatın</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tıklayın</a:t>
            </a:r>
            <a:endParaRPr lang="en-US" dirty="0"/>
          </a:p>
        </p:txBody>
      </p:sp>
      <p:sp>
        <p:nvSpPr>
          <p:cNvPr id="4" name="Date Placeholder 3"/>
          <p:cNvSpPr>
            <a:spLocks noGrp="1"/>
          </p:cNvSpPr>
          <p:nvPr>
            <p:ph type="dt" sz="half" idx="10"/>
          </p:nvPr>
        </p:nvSpPr>
        <p:spPr>
          <a:xfrm>
            <a:off x="7983232" y="5037663"/>
            <a:ext cx="897467" cy="279400"/>
          </a:xfrm>
        </p:spPr>
        <p:txBody>
          <a:bodyPr/>
          <a:lstStyle/>
          <a:p>
            <a:fld id="{A23720DD-5B6D-40BF-8493-A6B52D484E6B}" type="datetimeFigureOut">
              <a:rPr lang="tr-TR" smtClean="0"/>
              <a:t>22.01.2025</a:t>
            </a:fld>
            <a:endParaRPr lang="tr-TR"/>
          </a:p>
        </p:txBody>
      </p:sp>
      <p:sp>
        <p:nvSpPr>
          <p:cNvPr id="5" name="Footer Placeholder 4"/>
          <p:cNvSpPr>
            <a:spLocks noGrp="1"/>
          </p:cNvSpPr>
          <p:nvPr>
            <p:ph type="ftr" sz="quarter" idx="11"/>
          </p:nvPr>
        </p:nvSpPr>
        <p:spPr>
          <a:xfrm>
            <a:off x="2692397" y="5037663"/>
            <a:ext cx="5214635" cy="279400"/>
          </a:xfrm>
        </p:spPr>
        <p:txBody>
          <a:bodyPr/>
          <a:lstStyle/>
          <a:p>
            <a:endParaRPr lang="tr-TR"/>
          </a:p>
        </p:txBody>
      </p:sp>
      <p:sp>
        <p:nvSpPr>
          <p:cNvPr id="6" name="Slide Number Placeholder 5"/>
          <p:cNvSpPr>
            <a:spLocks noGrp="1"/>
          </p:cNvSpPr>
          <p:nvPr>
            <p:ph type="sldNum" sz="quarter" idx="12"/>
          </p:nvPr>
        </p:nvSpPr>
        <p:spPr>
          <a:xfrm>
            <a:off x="8956900" y="5037663"/>
            <a:ext cx="551167" cy="279400"/>
          </a:xfrm>
        </p:spPr>
        <p:txBody>
          <a:bodyPr/>
          <a:lstStyle/>
          <a:p>
            <a:fld id="{F302176B-0E47-46AC-8F43-DAB4B8A37D06}" type="slidenum">
              <a:rPr lang="tr-TR" smtClean="0"/>
              <a:t>‹#›</a:t>
            </a:fld>
            <a:endParaRPr lang="tr-TR"/>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589371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A23720DD-5B6D-40BF-8493-A6B52D484E6B}" type="datetimeFigureOut">
              <a:rPr lang="tr-TR" smtClean="0"/>
              <a:t>22.01.2025</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42940646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A23720DD-5B6D-40BF-8493-A6B52D484E6B}" type="datetimeFigureOut">
              <a:rPr lang="tr-TR" smtClean="0"/>
              <a:t>22.01.2025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310969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tr-TR" smtClean="0"/>
              <a:t>Asıl başlık stili için tıklatın</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A23720DD-5B6D-40BF-8493-A6B52D484E6B}" type="datetimeFigureOut">
              <a:rPr lang="tr-TR" smtClean="0"/>
              <a:t>22.01.2025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714375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A23720DD-5B6D-40BF-8493-A6B52D484E6B}" type="datetimeFigureOut">
              <a:rPr lang="tr-TR" smtClean="0"/>
              <a:t>22.01.2025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39865213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tr-TR" smtClean="0"/>
              <a:t>Asıl başlık stili için tıklatın</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A23720DD-5B6D-40BF-8493-A6B52D484E6B}" type="datetimeFigureOut">
              <a:rPr lang="tr-TR" smtClean="0"/>
              <a:t>22.01.2025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687106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tr-TR" smtClean="0"/>
              <a:t>Asıl başlık stili için tıklatın</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A23720DD-5B6D-40BF-8493-A6B52D484E6B}" type="datetimeFigureOut">
              <a:rPr lang="tr-TR" smtClean="0"/>
              <a:t>22.01.2025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551273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ncho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A23720DD-5B6D-40BF-8493-A6B52D484E6B}" type="datetimeFigureOut">
              <a:rPr lang="tr-TR" smtClean="0"/>
              <a:t>22.01.2025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265790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A23720DD-5B6D-40BF-8493-A6B52D484E6B}" type="datetimeFigureOut">
              <a:rPr lang="tr-TR" smtClean="0"/>
              <a:t>22.01.2025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389141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A23720DD-5B6D-40BF-8493-A6B52D484E6B}" type="datetimeFigureOut">
              <a:rPr lang="tr-TR" smtClean="0"/>
              <a:t>22.01.2025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40483473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A23720DD-5B6D-40BF-8493-A6B52D484E6B}" type="datetimeFigureOut">
              <a:rPr lang="tr-TR" smtClean="0"/>
              <a:t>22.01.2025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022968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A23720DD-5B6D-40BF-8493-A6B52D484E6B}" type="datetimeFigureOut">
              <a:rPr lang="tr-TR" smtClean="0"/>
              <a:t>22.01.2025</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42185286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A23720DD-5B6D-40BF-8493-A6B52D484E6B}" type="datetimeFigureOut">
              <a:rPr lang="tr-TR" smtClean="0"/>
              <a:t>22.01.2025</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F302176B-0E47-46AC-8F43-DAB4B8A37D06}" type="slidenum">
              <a:rPr lang="tr-TR" smtClean="0"/>
              <a:t>‹#›</a:t>
            </a:fld>
            <a:endParaRPr lang="tr-TR"/>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850038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A23720DD-5B6D-40BF-8493-A6B52D484E6B}" type="datetimeFigureOut">
              <a:rPr lang="tr-TR" smtClean="0"/>
              <a:t>22.01.2025</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F302176B-0E47-46AC-8F43-DAB4B8A37D06}" type="slidenum">
              <a:rPr lang="tr-TR" smtClean="0"/>
              <a:t>‹#›</a:t>
            </a:fld>
            <a:endParaRPr lang="tr-T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180823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3720DD-5B6D-40BF-8493-A6B52D484E6B}" type="datetimeFigureOut">
              <a:rPr lang="tr-TR" smtClean="0"/>
              <a:t>22.01.2025</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35069375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tr-TR" smtClean="0"/>
              <a:t>Asıl başlık stili için tıklatın</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A23720DD-5B6D-40BF-8493-A6B52D484E6B}" type="datetimeFigureOut">
              <a:rPr lang="tr-TR" smtClean="0"/>
              <a:t>22.01.2025</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302176B-0E47-46AC-8F43-DAB4B8A37D06}" type="slidenum">
              <a:rPr lang="tr-TR" smtClean="0"/>
              <a:t>‹#›</a:t>
            </a:fld>
            <a:endParaRPr lang="tr-TR"/>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979636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tr-TR" smtClean="0"/>
              <a:t>Asıl başlık stili için tıklatın</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A23720DD-5B6D-40BF-8493-A6B52D484E6B}" type="datetimeFigureOut">
              <a:rPr lang="tr-TR" smtClean="0"/>
              <a:t>22.01.2025</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29879995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A23720DD-5B6D-40BF-8493-A6B52D484E6B}" type="datetimeFigureOut">
              <a:rPr lang="tr-TR" smtClean="0"/>
              <a:t>22.01.2025</a:t>
            </a:fld>
            <a:endParaRPr lang="tr-TR"/>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tr-TR"/>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F302176B-0E47-46AC-8F43-DAB4B8A37D06}" type="slidenum">
              <a:rPr lang="tr-TR" smtClean="0"/>
              <a:t>‹#›</a:t>
            </a:fld>
            <a:endParaRPr lang="tr-TR"/>
          </a:p>
        </p:txBody>
      </p:sp>
    </p:spTree>
    <p:extLst>
      <p:ext uri="{BB962C8B-B14F-4D97-AF65-F5344CB8AC3E}">
        <p14:creationId xmlns:p14="http://schemas.microsoft.com/office/powerpoint/2010/main" val="1155550116"/>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 id="2147483852" r:id="rId12"/>
    <p:sldLayoutId id="2147483853" r:id="rId13"/>
    <p:sldLayoutId id="2147483854" r:id="rId14"/>
    <p:sldLayoutId id="2147483855" r:id="rId15"/>
    <p:sldLayoutId id="2147483856" r:id="rId16"/>
    <p:sldLayoutId id="214748385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2634478" y="1628800"/>
            <a:ext cx="7128792" cy="2088231"/>
          </a:xfrm>
        </p:spPr>
        <p:txBody>
          <a:bodyPr/>
          <a:lstStyle/>
          <a:p>
            <a:r>
              <a:rPr lang="tr-TR" sz="4000" dirty="0"/>
              <a:t>Turizm ve Seyahat Hizmetleri Programı</a:t>
            </a:r>
            <a:br>
              <a:rPr lang="tr-TR" sz="4000" dirty="0"/>
            </a:br>
            <a:r>
              <a:rPr lang="tr-TR" sz="4000" b="1" dirty="0" smtClean="0">
                <a:solidFill>
                  <a:srgbClr val="FF0000"/>
                </a:solidFill>
              </a:rPr>
              <a:t>Bahar</a:t>
            </a:r>
            <a:r>
              <a:rPr lang="tr-TR" sz="4000" dirty="0" smtClean="0"/>
              <a:t> </a:t>
            </a:r>
            <a:r>
              <a:rPr lang="tr-TR" sz="4000" dirty="0"/>
              <a:t>Yarıyılı Ders Kayıt</a:t>
            </a:r>
          </a:p>
        </p:txBody>
      </p:sp>
      <p:sp>
        <p:nvSpPr>
          <p:cNvPr id="3" name="Alt Başlık 2"/>
          <p:cNvSpPr>
            <a:spLocks noGrp="1"/>
          </p:cNvSpPr>
          <p:nvPr>
            <p:ph type="subTitle" idx="1"/>
          </p:nvPr>
        </p:nvSpPr>
        <p:spPr>
          <a:xfrm>
            <a:off x="2670482" y="4077072"/>
            <a:ext cx="7056784" cy="1296145"/>
          </a:xfrm>
        </p:spPr>
        <p:txBody>
          <a:bodyPr>
            <a:normAutofit/>
          </a:bodyPr>
          <a:lstStyle/>
          <a:p>
            <a:r>
              <a:rPr lang="tr-TR" sz="2800" dirty="0"/>
              <a:t>Hakkında…</a:t>
            </a:r>
          </a:p>
        </p:txBody>
      </p:sp>
    </p:spTree>
    <p:extLst>
      <p:ext uri="{BB962C8B-B14F-4D97-AF65-F5344CB8AC3E}">
        <p14:creationId xmlns:p14="http://schemas.microsoft.com/office/powerpoint/2010/main" val="27820137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135560" y="692696"/>
            <a:ext cx="8229600" cy="1426170"/>
          </a:xfrm>
        </p:spPr>
        <p:txBody>
          <a:bodyPr>
            <a:noAutofit/>
          </a:bodyPr>
          <a:lstStyle/>
          <a:p>
            <a:r>
              <a:rPr lang="tr-TR" sz="2800" dirty="0"/>
              <a:t>Muğla Sıtkı Koçman Üniversitesi Ön Lisans ve Lisans Eğitim-Öğretim Yönetmeliği</a:t>
            </a:r>
            <a:br>
              <a:rPr lang="tr-TR" sz="2800" dirty="0"/>
            </a:br>
            <a:r>
              <a:rPr lang="tr-TR" sz="2800" b="1" dirty="0"/>
              <a:t>Kayıt Yenileme ve Ders Kayıtları </a:t>
            </a:r>
          </a:p>
        </p:txBody>
      </p:sp>
      <p:sp>
        <p:nvSpPr>
          <p:cNvPr id="3" name="İçerik Yer Tutucusu 2"/>
          <p:cNvSpPr>
            <a:spLocks noGrp="1"/>
          </p:cNvSpPr>
          <p:nvPr>
            <p:ph idx="1"/>
          </p:nvPr>
        </p:nvSpPr>
        <p:spPr>
          <a:xfrm>
            <a:off x="911424" y="2420889"/>
            <a:ext cx="10009111" cy="3240360"/>
          </a:xfrm>
        </p:spPr>
        <p:txBody>
          <a:bodyPr>
            <a:noAutofit/>
          </a:bodyPr>
          <a:lstStyle/>
          <a:p>
            <a:pPr marL="0" indent="0" algn="just">
              <a:buNone/>
            </a:pPr>
            <a:r>
              <a:rPr lang="tr-TR" b="1" dirty="0" smtClean="0"/>
              <a:t>MADDE 10 </a:t>
            </a:r>
            <a:r>
              <a:rPr lang="tr-TR" dirty="0" smtClean="0"/>
              <a:t>– Öğrenciler</a:t>
            </a:r>
            <a:r>
              <a:rPr lang="tr-TR" dirty="0"/>
              <a:t>, her yarıyıl başında ve akademik takvimle ilan edilen süreler içinde, öğrenci katkı payını veya öğrenim ücretini ödeyerek kayıtlarını yenilemek, ders kayıtlarını yaptırmak, akademik danışmanlarına onaylatmak zorundadırlar. Ders kaydı yaptıran öğrenciler akademik takvimde belirtilen ders değiştirme ve bırakma tarihlerinde kayıt yaptırdıkları dersleri bırakabilir, yeni derslere kayıt yaptırabilirler. </a:t>
            </a:r>
            <a:r>
              <a:rPr lang="tr-TR" u="sng" dirty="0">
                <a:solidFill>
                  <a:srgbClr val="FF0000"/>
                </a:solidFill>
              </a:rPr>
              <a:t>Öğrenciler kayıtlarını kendileri yaptırmakla yükümlüdürler ve kayıt yenileme işleminin tümünden sorumludurlar.</a:t>
            </a:r>
          </a:p>
        </p:txBody>
      </p:sp>
    </p:spTree>
    <p:extLst>
      <p:ext uri="{BB962C8B-B14F-4D97-AF65-F5344CB8AC3E}">
        <p14:creationId xmlns:p14="http://schemas.microsoft.com/office/powerpoint/2010/main" val="17082216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307468" y="2420888"/>
            <a:ext cx="9577064" cy="3600400"/>
          </a:xfrm>
        </p:spPr>
        <p:txBody>
          <a:bodyPr>
            <a:normAutofit/>
          </a:bodyPr>
          <a:lstStyle/>
          <a:p>
            <a:pPr marL="0" indent="0" algn="just">
              <a:buNone/>
            </a:pPr>
            <a:r>
              <a:rPr lang="tr-TR" dirty="0" smtClean="0"/>
              <a:t>Değerli öğrenciler, 2023-2024 Öğretim Yılı Bahar Yarıyılı ders kayıtları </a:t>
            </a:r>
            <a:r>
              <a:rPr lang="tr-TR" b="1" dirty="0" smtClean="0"/>
              <a:t>10</a:t>
            </a:r>
            <a:r>
              <a:rPr lang="tr-TR" b="1" dirty="0" smtClean="0"/>
              <a:t> </a:t>
            </a:r>
            <a:r>
              <a:rPr lang="tr-TR" b="1" dirty="0" smtClean="0"/>
              <a:t>- </a:t>
            </a:r>
            <a:r>
              <a:rPr lang="tr-TR" b="1" dirty="0" smtClean="0"/>
              <a:t>14</a:t>
            </a:r>
            <a:r>
              <a:rPr lang="tr-TR" b="1" dirty="0" smtClean="0"/>
              <a:t> </a:t>
            </a:r>
            <a:r>
              <a:rPr lang="tr-TR" b="1" dirty="0" smtClean="0"/>
              <a:t>Şubat </a:t>
            </a:r>
            <a:r>
              <a:rPr lang="tr-TR" b="1" dirty="0" smtClean="0"/>
              <a:t>2025</a:t>
            </a:r>
            <a:r>
              <a:rPr lang="tr-TR" dirty="0" smtClean="0"/>
              <a:t> </a:t>
            </a:r>
            <a:r>
              <a:rPr lang="tr-TR" dirty="0" smtClean="0"/>
              <a:t>tarihleri arasında yapılacaktır.</a:t>
            </a:r>
          </a:p>
          <a:p>
            <a:pPr marL="0" indent="0" algn="just">
              <a:buNone/>
            </a:pPr>
            <a:r>
              <a:rPr lang="tr-TR" dirty="0" smtClean="0"/>
              <a:t>İkinci öğretim, ikinci üniversite ve artık yıl (üçüncü ve üzeri yıl) okuyan öğrenciler harçlarını yatırmadan ders kesinleştirme ve danışman onay işlemi yapılamamaktadır. (Harçlar Ziraat Bankasına Yatırılacaktır</a:t>
            </a:r>
            <a:r>
              <a:rPr lang="tr-TR" dirty="0"/>
              <a:t>)</a:t>
            </a:r>
            <a:endParaRPr lang="tr-TR" dirty="0" smtClean="0"/>
          </a:p>
          <a:p>
            <a:pPr marL="0" indent="0" algn="just">
              <a:buNone/>
            </a:pPr>
            <a:r>
              <a:rPr lang="tr-TR" dirty="0" smtClean="0"/>
              <a:t>İkinci sınıf ve üzeri olan öğrenciler </a:t>
            </a:r>
            <a:r>
              <a:rPr lang="tr-TR" b="1" dirty="0" smtClean="0">
                <a:solidFill>
                  <a:schemeClr val="tx1"/>
                </a:solidFill>
              </a:rPr>
              <a:t>varsa öncelikle altta kalan </a:t>
            </a:r>
            <a:r>
              <a:rPr lang="tr-TR" dirty="0" smtClean="0"/>
              <a:t>derslerini atamak zorundadırlar. </a:t>
            </a:r>
            <a:endParaRPr lang="tr-TR" dirty="0"/>
          </a:p>
        </p:txBody>
      </p:sp>
    </p:spTree>
    <p:extLst>
      <p:ext uri="{BB962C8B-B14F-4D97-AF65-F5344CB8AC3E}">
        <p14:creationId xmlns:p14="http://schemas.microsoft.com/office/powerpoint/2010/main" val="31549403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199456" y="2492896"/>
            <a:ext cx="9649072" cy="3444997"/>
          </a:xfrm>
        </p:spPr>
        <p:txBody>
          <a:bodyPr>
            <a:normAutofit/>
          </a:bodyPr>
          <a:lstStyle/>
          <a:p>
            <a:pPr marL="0" indent="0" algn="just">
              <a:buNone/>
            </a:pPr>
            <a:r>
              <a:rPr lang="tr-TR" dirty="0" smtClean="0"/>
              <a:t>Her dönem için alınması gereken kredi miktarı maksimum 30 AKTS olup, altta dersi kalan ve genel not ortalaması 2:00 ve üzeri olan 2. sınıf öğrencilerine + 6 kredi hakkı daha tanınmıştır.</a:t>
            </a:r>
          </a:p>
          <a:p>
            <a:pPr marL="0" indent="0" algn="just">
              <a:buNone/>
            </a:pPr>
            <a:r>
              <a:rPr lang="tr-TR" dirty="0" smtClean="0"/>
              <a:t>Yukarıdaki açıklamaları dikkate alarak, </a:t>
            </a:r>
            <a:r>
              <a:rPr lang="tr-TR" dirty="0"/>
              <a:t>aşağıda tablolar şeklinde </a:t>
            </a:r>
            <a:r>
              <a:rPr lang="tr-TR" dirty="0" smtClean="0"/>
              <a:t>verilmiş olan 1. ve 2. sınıflar için Bahar Yarıyılına ait  dersleri  </a:t>
            </a:r>
            <a:r>
              <a:rPr lang="tr-TR" b="1" u="sng" dirty="0">
                <a:solidFill>
                  <a:schemeClr val="tx1"/>
                </a:solidFill>
              </a:rPr>
              <a:t>t</a:t>
            </a:r>
            <a:r>
              <a:rPr lang="tr-TR" b="1" u="sng" dirty="0" smtClean="0">
                <a:solidFill>
                  <a:schemeClr val="tx1"/>
                </a:solidFill>
              </a:rPr>
              <a:t>ablonun başında verilen ders sayılarını </a:t>
            </a:r>
            <a:r>
              <a:rPr lang="tr-TR" dirty="0" smtClean="0"/>
              <a:t>da  dikkate alarak </a:t>
            </a:r>
            <a:r>
              <a:rPr lang="tr-TR" smtClean="0"/>
              <a:t>OBS üzerinden kayıtlarınızı </a:t>
            </a:r>
            <a:r>
              <a:rPr lang="tr-TR" dirty="0" smtClean="0"/>
              <a:t>oluşturunuz…</a:t>
            </a:r>
            <a:endParaRPr lang="tr-TR" dirty="0"/>
          </a:p>
        </p:txBody>
      </p:sp>
    </p:spTree>
    <p:extLst>
      <p:ext uri="{BB962C8B-B14F-4D97-AF65-F5344CB8AC3E}">
        <p14:creationId xmlns:p14="http://schemas.microsoft.com/office/powerpoint/2010/main" val="25789847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İçerik Yer Tutucusu 3"/>
          <p:cNvGraphicFramePr>
            <a:graphicFrameLocks noGrp="1"/>
          </p:cNvGraphicFramePr>
          <p:nvPr>
            <p:ph idx="1"/>
            <p:extLst>
              <p:ext uri="{D42A27DB-BD31-4B8C-83A1-F6EECF244321}">
                <p14:modId xmlns:p14="http://schemas.microsoft.com/office/powerpoint/2010/main" val="850083388"/>
              </p:ext>
            </p:extLst>
          </p:nvPr>
        </p:nvGraphicFramePr>
        <p:xfrm>
          <a:off x="839418" y="1196752"/>
          <a:ext cx="10513165" cy="4303654"/>
        </p:xfrm>
        <a:graphic>
          <a:graphicData uri="http://schemas.openxmlformats.org/drawingml/2006/table">
            <a:tbl>
              <a:tblPr/>
              <a:tblGrid>
                <a:gridCol w="764595">
                  <a:extLst>
                    <a:ext uri="{9D8B030D-6E8A-4147-A177-3AD203B41FA5}">
                      <a16:colId xmlns="" xmlns:a16="http://schemas.microsoft.com/office/drawing/2014/main" val="20000"/>
                    </a:ext>
                  </a:extLst>
                </a:gridCol>
                <a:gridCol w="764595">
                  <a:extLst>
                    <a:ext uri="{9D8B030D-6E8A-4147-A177-3AD203B41FA5}">
                      <a16:colId xmlns="" xmlns:a16="http://schemas.microsoft.com/office/drawing/2014/main" val="20001"/>
                    </a:ext>
                  </a:extLst>
                </a:gridCol>
                <a:gridCol w="669021">
                  <a:extLst>
                    <a:ext uri="{9D8B030D-6E8A-4147-A177-3AD203B41FA5}">
                      <a16:colId xmlns="" xmlns:a16="http://schemas.microsoft.com/office/drawing/2014/main" val="20002"/>
                    </a:ext>
                  </a:extLst>
                </a:gridCol>
                <a:gridCol w="1051315">
                  <a:extLst>
                    <a:ext uri="{9D8B030D-6E8A-4147-A177-3AD203B41FA5}">
                      <a16:colId xmlns="" xmlns:a16="http://schemas.microsoft.com/office/drawing/2014/main" val="20003"/>
                    </a:ext>
                  </a:extLst>
                </a:gridCol>
                <a:gridCol w="4014118">
                  <a:extLst>
                    <a:ext uri="{9D8B030D-6E8A-4147-A177-3AD203B41FA5}">
                      <a16:colId xmlns="" xmlns:a16="http://schemas.microsoft.com/office/drawing/2014/main" val="20004"/>
                    </a:ext>
                  </a:extLst>
                </a:gridCol>
                <a:gridCol w="860168">
                  <a:extLst>
                    <a:ext uri="{9D8B030D-6E8A-4147-A177-3AD203B41FA5}">
                      <a16:colId xmlns="" xmlns:a16="http://schemas.microsoft.com/office/drawing/2014/main" val="20005"/>
                    </a:ext>
                  </a:extLst>
                </a:gridCol>
                <a:gridCol w="1051315">
                  <a:extLst>
                    <a:ext uri="{9D8B030D-6E8A-4147-A177-3AD203B41FA5}">
                      <a16:colId xmlns="" xmlns:a16="http://schemas.microsoft.com/office/drawing/2014/main" val="20006"/>
                    </a:ext>
                  </a:extLst>
                </a:gridCol>
                <a:gridCol w="1338038">
                  <a:extLst>
                    <a:ext uri="{9D8B030D-6E8A-4147-A177-3AD203B41FA5}">
                      <a16:colId xmlns="" xmlns:a16="http://schemas.microsoft.com/office/drawing/2014/main" val="20007"/>
                    </a:ext>
                  </a:extLst>
                </a:gridCol>
              </a:tblGrid>
              <a:tr h="463388">
                <a:tc gridSpan="2">
                  <a:txBody>
                    <a:bodyPr/>
                    <a:lstStyle/>
                    <a:p>
                      <a:pPr algn="ctr" fontAlgn="t"/>
                      <a:r>
                        <a:rPr lang="tr-TR" sz="1400" b="1" i="0" u="none" strike="noStrike" dirty="0">
                          <a:effectLst/>
                          <a:latin typeface="Arial"/>
                        </a:rPr>
                        <a:t>DERSİN KODU</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a:txBody>
                    <a:bodyPr/>
                    <a:lstStyle/>
                    <a:p>
                      <a:pPr algn="ctr" fontAlgn="t"/>
                      <a:r>
                        <a:rPr lang="tr-TR" sz="1400" b="1" i="0" u="none" strike="noStrike" dirty="0">
                          <a:effectLst/>
                          <a:latin typeface="Arial"/>
                        </a:rPr>
                        <a:t>SINIF</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tr-TR" sz="1400" b="1" i="0" u="none" strike="noStrike" dirty="0" smtClean="0">
                          <a:effectLst/>
                          <a:latin typeface="Arial"/>
                        </a:rPr>
                        <a:t>YARIYILI</a:t>
                      </a:r>
                      <a:endParaRPr lang="tr-TR" sz="1400" b="1" i="0" u="none" strike="noStrike" dirty="0">
                        <a:effectLst/>
                        <a:latin typeface="Arial"/>
                      </a:endParaRP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tr-TR" sz="1400" b="1" i="0" u="none" strike="noStrike" dirty="0">
                          <a:effectLst/>
                          <a:latin typeface="Arial"/>
                        </a:rPr>
                        <a:t>DERSİN ADI</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tr-TR" sz="1400" b="1" i="0" u="none" strike="noStrike" dirty="0">
                          <a:effectLst/>
                          <a:latin typeface="Arial"/>
                        </a:rPr>
                        <a:t>TÜRÜ</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tr-TR" sz="1400" b="1" i="0" u="none" strike="noStrike" dirty="0">
                          <a:effectLst/>
                          <a:latin typeface="Arial"/>
                        </a:rPr>
                        <a:t>DERS </a:t>
                      </a:r>
                      <a:endParaRPr lang="tr-TR" sz="1400" b="1" i="0" u="none" strike="noStrike" dirty="0" smtClean="0">
                        <a:effectLst/>
                        <a:latin typeface="Arial"/>
                      </a:endParaRPr>
                    </a:p>
                    <a:p>
                      <a:pPr algn="ctr" fontAlgn="t"/>
                      <a:r>
                        <a:rPr lang="tr-TR" sz="1400" b="1" i="0" u="none" strike="noStrike" dirty="0" smtClean="0">
                          <a:effectLst/>
                          <a:latin typeface="Arial"/>
                        </a:rPr>
                        <a:t>SAATİ</a:t>
                      </a:r>
                      <a:endParaRPr lang="tr-TR" sz="1400" b="1" i="0" u="none" strike="noStrike" dirty="0">
                        <a:effectLst/>
                        <a:latin typeface="Arial"/>
                      </a:endParaRP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tr-TR" sz="1400" b="1" i="0" u="none" strike="noStrike" dirty="0">
                          <a:effectLst/>
                          <a:latin typeface="Arial"/>
                        </a:rPr>
                        <a:t>AKTS</a:t>
                      </a:r>
                    </a:p>
                  </a:txBody>
                  <a:tcPr marL="7144" marR="7144" marT="714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0"/>
                  </a:ext>
                </a:extLst>
              </a:tr>
              <a:tr h="222299">
                <a:tc>
                  <a:txBody>
                    <a:bodyPr/>
                    <a:lstStyle/>
                    <a:p>
                      <a:pPr algn="ctr" fontAlgn="ctr"/>
                      <a:r>
                        <a:rPr lang="tr-TR" sz="1400" b="0" i="0" u="none" strike="noStrike" dirty="0">
                          <a:solidFill>
                            <a:srgbClr val="FF0000"/>
                          </a:solidFill>
                          <a:effectLst/>
                          <a:latin typeface="Arial" panose="020B0604020202020204" pitchFamily="34" charset="0"/>
                        </a:rPr>
                        <a:t>YDB</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a:solidFill>
                            <a:srgbClr val="FF0000"/>
                          </a:solidFill>
                          <a:effectLst/>
                          <a:latin typeface="Arial" panose="020B0604020202020204" pitchFamily="34" charset="0"/>
                        </a:rPr>
                        <a:t>1802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a:solidFill>
                            <a:srgbClr val="FF0000"/>
                          </a:solidFill>
                          <a:effectLst/>
                          <a:latin typeface="Arial" panose="020B0604020202020204" pitchFamily="34"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a:solidFill>
                            <a:srgbClr val="FF0000"/>
                          </a:solidFill>
                          <a:effectLst/>
                          <a:latin typeface="Arial" panose="020B0604020202020204" pitchFamily="34" charset="0"/>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400" b="0" i="0" u="none" strike="noStrike">
                          <a:solidFill>
                            <a:srgbClr val="FF0000"/>
                          </a:solidFill>
                          <a:effectLst/>
                          <a:latin typeface="Arial" panose="020B0604020202020204" pitchFamily="34" charset="0"/>
                        </a:rPr>
                        <a:t>İNGİLİZCE  II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dirty="0">
                          <a:solidFill>
                            <a:srgbClr val="FF0000"/>
                          </a:solidFill>
                          <a:effectLst/>
                          <a:latin typeface="Arial"/>
                        </a:rPr>
                        <a:t>Z</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dirty="0">
                          <a:solidFill>
                            <a:srgbClr val="FF0000"/>
                          </a:solidFill>
                          <a:effectLst/>
                          <a:latin typeface="Arial"/>
                        </a:rPr>
                        <a:t>2</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a:solidFill>
                            <a:srgbClr val="FF0000"/>
                          </a:solidFill>
                          <a:effectLst/>
                          <a:latin typeface="Arial" panose="020B0604020202020204" pitchFamily="34" charset="0"/>
                        </a:rPr>
                        <a:t>2</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1"/>
                  </a:ext>
                </a:extLst>
              </a:tr>
              <a:tr h="266359">
                <a:tc>
                  <a:txBody>
                    <a:bodyPr/>
                    <a:lstStyle/>
                    <a:p>
                      <a:pPr algn="ctr" fontAlgn="ctr"/>
                      <a:r>
                        <a:rPr lang="tr-TR" sz="1400" b="0" i="0" u="none" strike="noStrike" dirty="0">
                          <a:solidFill>
                            <a:srgbClr val="FF0000"/>
                          </a:solidFill>
                          <a:effectLst/>
                          <a:latin typeface="Arial" panose="020B0604020202020204" pitchFamily="34" charset="0"/>
                        </a:rPr>
                        <a:t>BİP</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dirty="0">
                          <a:solidFill>
                            <a:srgbClr val="FF0000"/>
                          </a:solidFill>
                          <a:effectLst/>
                          <a:latin typeface="Arial" panose="020B0604020202020204" pitchFamily="34" charset="0"/>
                        </a:rPr>
                        <a:t>1824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a:solidFill>
                            <a:srgbClr val="FF0000"/>
                          </a:solidFill>
                          <a:effectLst/>
                          <a:latin typeface="Arial" panose="020B0604020202020204" pitchFamily="34"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a:solidFill>
                            <a:srgbClr val="FF0000"/>
                          </a:solidFill>
                          <a:effectLst/>
                          <a:latin typeface="Arial" panose="020B0604020202020204" pitchFamily="34" charset="0"/>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400" b="0" i="0" u="none" strike="noStrike" dirty="0">
                          <a:solidFill>
                            <a:srgbClr val="FF0000"/>
                          </a:solidFill>
                          <a:effectLst/>
                          <a:latin typeface="Arial" panose="020B0604020202020204" pitchFamily="34" charset="0"/>
                        </a:rPr>
                        <a:t>BİLGİ VE İLETİŞİM TEKNOLOJİLERİ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dirty="0">
                          <a:solidFill>
                            <a:srgbClr val="FF0000"/>
                          </a:solidFill>
                          <a:effectLst/>
                          <a:latin typeface="Arial"/>
                        </a:rPr>
                        <a:t>Z</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dirty="0">
                          <a:solidFill>
                            <a:srgbClr val="FF0000"/>
                          </a:solidFill>
                          <a:effectLst/>
                          <a:latin typeface="Arial"/>
                        </a:rPr>
                        <a:t>3</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a:solidFill>
                            <a:srgbClr val="FF0000"/>
                          </a:solidFill>
                          <a:effectLst/>
                          <a:latin typeface="Arial" panose="020B0604020202020204" pitchFamily="34" charset="0"/>
                        </a:rPr>
                        <a:t>3</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2"/>
                  </a:ext>
                </a:extLst>
              </a:tr>
              <a:tr h="260103">
                <a:tc>
                  <a:txBody>
                    <a:bodyPr/>
                    <a:lstStyle/>
                    <a:p>
                      <a:pPr algn="ctr" fontAlgn="ctr"/>
                      <a:r>
                        <a:rPr lang="tr-TR" sz="1400" b="0" i="0" u="none" strike="noStrike">
                          <a:solidFill>
                            <a:srgbClr val="FF0000"/>
                          </a:solidFill>
                          <a:effectLst/>
                          <a:latin typeface="Arial" panose="020B0604020202020204" pitchFamily="34" charset="0"/>
                        </a:rPr>
                        <a:t>MUH</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dirty="0">
                          <a:solidFill>
                            <a:srgbClr val="FF0000"/>
                          </a:solidFill>
                          <a:effectLst/>
                          <a:latin typeface="Arial" panose="020B0604020202020204" pitchFamily="34" charset="0"/>
                        </a:rPr>
                        <a:t>1804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dirty="0">
                          <a:solidFill>
                            <a:srgbClr val="FF0000"/>
                          </a:solidFill>
                          <a:effectLst/>
                          <a:latin typeface="Arial" panose="020B0604020202020204" pitchFamily="34"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dirty="0">
                          <a:solidFill>
                            <a:srgbClr val="FF0000"/>
                          </a:solidFill>
                          <a:effectLst/>
                          <a:latin typeface="Arial" panose="020B0604020202020204" pitchFamily="34" charset="0"/>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400" b="0" i="0" u="none" strike="noStrike">
                          <a:solidFill>
                            <a:srgbClr val="FF0000"/>
                          </a:solidFill>
                          <a:effectLst/>
                          <a:latin typeface="Arial" panose="020B0604020202020204" pitchFamily="34" charset="0"/>
                        </a:rPr>
                        <a:t>ACENTE MUHASEBESİ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dirty="0">
                          <a:solidFill>
                            <a:srgbClr val="FF0000"/>
                          </a:solidFill>
                          <a:effectLst/>
                          <a:latin typeface="Arial"/>
                        </a:rPr>
                        <a:t>Z</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dirty="0">
                          <a:solidFill>
                            <a:srgbClr val="FF0000"/>
                          </a:solidFill>
                          <a:effectLst/>
                          <a:latin typeface="Arial"/>
                        </a:rPr>
                        <a:t>3</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a:solidFill>
                            <a:srgbClr val="FF0000"/>
                          </a:solidFill>
                          <a:effectLst/>
                          <a:latin typeface="Arial" panose="020B0604020202020204" pitchFamily="34" charset="0"/>
                        </a:rPr>
                        <a:t>3</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3"/>
                  </a:ext>
                </a:extLst>
              </a:tr>
              <a:tr h="204111">
                <a:tc>
                  <a:txBody>
                    <a:bodyPr/>
                    <a:lstStyle/>
                    <a:p>
                      <a:pPr algn="ctr" fontAlgn="ctr"/>
                      <a:r>
                        <a:rPr lang="tr-TR" sz="1400" b="0" i="0" u="none" strike="noStrike">
                          <a:solidFill>
                            <a:srgbClr val="FF0000"/>
                          </a:solidFill>
                          <a:effectLst/>
                          <a:latin typeface="Arial" panose="020B0604020202020204" pitchFamily="34" charset="0"/>
                        </a:rPr>
                        <a:t>TSH</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dirty="0">
                          <a:solidFill>
                            <a:srgbClr val="FF0000"/>
                          </a:solidFill>
                          <a:effectLst/>
                          <a:latin typeface="Arial" panose="020B0604020202020204" pitchFamily="34" charset="0"/>
                        </a:rPr>
                        <a:t>1008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dirty="0">
                          <a:solidFill>
                            <a:srgbClr val="FF0000"/>
                          </a:solidFill>
                          <a:effectLst/>
                          <a:latin typeface="Arial" panose="020B0604020202020204" pitchFamily="34"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dirty="0">
                          <a:solidFill>
                            <a:srgbClr val="FF0000"/>
                          </a:solidFill>
                          <a:effectLst/>
                          <a:latin typeface="Arial" panose="020B0604020202020204" pitchFamily="34" charset="0"/>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400" b="0" i="0" u="none" strike="noStrike" dirty="0">
                          <a:solidFill>
                            <a:srgbClr val="FF0000"/>
                          </a:solidFill>
                          <a:effectLst/>
                          <a:latin typeface="Arial" panose="020B0604020202020204" pitchFamily="34" charset="0"/>
                        </a:rPr>
                        <a:t>REZERVASYON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dirty="0">
                          <a:solidFill>
                            <a:srgbClr val="FF0000"/>
                          </a:solidFill>
                          <a:effectLst/>
                          <a:latin typeface="Arial"/>
                        </a:rPr>
                        <a:t>Z</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dirty="0">
                          <a:solidFill>
                            <a:srgbClr val="FF0000"/>
                          </a:solidFill>
                          <a:effectLst/>
                          <a:latin typeface="Arial"/>
                        </a:rPr>
                        <a:t>3</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a:solidFill>
                            <a:srgbClr val="FF0000"/>
                          </a:solidFill>
                          <a:effectLst/>
                          <a:latin typeface="Arial" panose="020B0604020202020204" pitchFamily="34" charset="0"/>
                        </a:rPr>
                        <a:t>3</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4"/>
                  </a:ext>
                </a:extLst>
              </a:tr>
              <a:tr h="258564">
                <a:tc>
                  <a:txBody>
                    <a:bodyPr/>
                    <a:lstStyle/>
                    <a:p>
                      <a:pPr algn="ctr" fontAlgn="ctr"/>
                      <a:r>
                        <a:rPr lang="tr-TR" sz="1400" b="0" i="0" u="none" strike="noStrike">
                          <a:solidFill>
                            <a:srgbClr val="FF0000"/>
                          </a:solidFill>
                          <a:effectLst/>
                          <a:latin typeface="Arial" panose="020B0604020202020204" pitchFamily="34" charset="0"/>
                        </a:rPr>
                        <a:t>TSH</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a:solidFill>
                            <a:srgbClr val="FF0000"/>
                          </a:solidFill>
                          <a:effectLst/>
                          <a:latin typeface="Arial" panose="020B0604020202020204" pitchFamily="34" charset="0"/>
                        </a:rPr>
                        <a:t>1010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a:solidFill>
                            <a:srgbClr val="FF0000"/>
                          </a:solidFill>
                          <a:effectLst/>
                          <a:latin typeface="Arial" panose="020B0604020202020204" pitchFamily="34"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dirty="0">
                          <a:solidFill>
                            <a:srgbClr val="FF0000"/>
                          </a:solidFill>
                          <a:effectLst/>
                          <a:latin typeface="Arial" panose="020B0604020202020204" pitchFamily="34" charset="0"/>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400" b="0" i="0" u="none" strike="noStrike" dirty="0">
                          <a:solidFill>
                            <a:srgbClr val="FF0000"/>
                          </a:solidFill>
                          <a:effectLst/>
                          <a:latin typeface="Arial" panose="020B0604020202020204" pitchFamily="34" charset="0"/>
                        </a:rPr>
                        <a:t>KARŞILAYICI (INCOMING) ACENTE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dirty="0">
                          <a:solidFill>
                            <a:srgbClr val="FF0000"/>
                          </a:solidFill>
                          <a:effectLst/>
                          <a:latin typeface="Arial"/>
                        </a:rPr>
                        <a:t>Z</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dirty="0">
                          <a:solidFill>
                            <a:srgbClr val="FF0000"/>
                          </a:solidFill>
                          <a:effectLst/>
                          <a:latin typeface="Arial"/>
                        </a:rPr>
                        <a:t>3</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dirty="0">
                          <a:solidFill>
                            <a:srgbClr val="FF0000"/>
                          </a:solidFill>
                          <a:effectLst/>
                          <a:latin typeface="Arial" panose="020B0604020202020204" pitchFamily="34" charset="0"/>
                        </a:rPr>
                        <a:t>4</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5"/>
                  </a:ext>
                </a:extLst>
              </a:tr>
              <a:tr h="263846">
                <a:tc>
                  <a:txBody>
                    <a:bodyPr/>
                    <a:lstStyle/>
                    <a:p>
                      <a:pPr algn="ctr" fontAlgn="ctr"/>
                      <a:r>
                        <a:rPr lang="tr-TR" sz="1400" b="0" i="0" u="none" strike="noStrike">
                          <a:solidFill>
                            <a:srgbClr val="FF0000"/>
                          </a:solidFill>
                          <a:effectLst/>
                          <a:latin typeface="Arial" panose="020B0604020202020204" pitchFamily="34" charset="0"/>
                        </a:rPr>
                        <a:t>TSH</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a:solidFill>
                            <a:srgbClr val="FF0000"/>
                          </a:solidFill>
                          <a:effectLst/>
                          <a:latin typeface="Arial" panose="020B0604020202020204" pitchFamily="34" charset="0"/>
                        </a:rPr>
                        <a:t>1012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a:solidFill>
                            <a:srgbClr val="FF0000"/>
                          </a:solidFill>
                          <a:effectLst/>
                          <a:latin typeface="Arial" panose="020B0604020202020204" pitchFamily="34"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dirty="0">
                          <a:solidFill>
                            <a:srgbClr val="FF0000"/>
                          </a:solidFill>
                          <a:effectLst/>
                          <a:latin typeface="Arial" panose="020B0604020202020204" pitchFamily="34" charset="0"/>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400" b="0" i="0" u="none" strike="noStrike" dirty="0">
                          <a:solidFill>
                            <a:srgbClr val="FF0000"/>
                          </a:solidFill>
                          <a:effectLst/>
                          <a:latin typeface="Arial" panose="020B0604020202020204" pitchFamily="34" charset="0"/>
                        </a:rPr>
                        <a:t>MESLEK STAJI (40 İŞGÜNÜ)</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dirty="0">
                          <a:solidFill>
                            <a:srgbClr val="FF0000"/>
                          </a:solidFill>
                          <a:effectLst/>
                          <a:latin typeface="Arial"/>
                        </a:rPr>
                        <a:t>Z</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tr-TR" sz="1400" b="0" i="0" u="none" strike="noStrike" dirty="0">
                        <a:solidFill>
                          <a:srgbClr val="FF0000"/>
                        </a:solidFill>
                        <a:effectLst/>
                        <a:latin typeface="Arial"/>
                      </a:endParaRP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dirty="0">
                          <a:solidFill>
                            <a:srgbClr val="FF0000"/>
                          </a:solidFill>
                          <a:effectLst/>
                          <a:latin typeface="Arial" panose="020B0604020202020204" pitchFamily="34" charset="0"/>
                        </a:rPr>
                        <a:t>9</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6"/>
                  </a:ext>
                </a:extLst>
              </a:tr>
              <a:tr h="248168">
                <a:tc gridSpan="6">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tr-TR" sz="1600" b="0" i="0" u="none" strike="noStrike" dirty="0" smtClean="0">
                          <a:solidFill>
                            <a:srgbClr val="FF0000"/>
                          </a:solidFill>
                          <a:effectLst/>
                          <a:latin typeface="Arial"/>
                        </a:rPr>
                        <a:t>Zorunlu Ders Toplam</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ctr"/>
                      <a:endParaRPr lang="tr-TR" sz="1200" b="0" i="0" u="none" strike="noStrike" dirty="0">
                        <a:solidFill>
                          <a:srgbClr val="FF0000"/>
                        </a:solidFill>
                        <a:effectLst/>
                        <a:latin typeface="Arial"/>
                      </a:endParaRP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ctr"/>
                      <a:endParaRPr lang="tr-TR" sz="1200" b="0" i="0" u="none" strike="noStrike" dirty="0">
                        <a:solidFill>
                          <a:srgbClr val="FF0000"/>
                        </a:solidFill>
                        <a:effectLst/>
                        <a:latin typeface="Arial"/>
                      </a:endParaRP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ctr"/>
                      <a:endParaRPr lang="tr-TR" sz="1200" b="0" i="0" u="none" strike="noStrike" dirty="0">
                        <a:solidFill>
                          <a:srgbClr val="FF0000"/>
                        </a:solidFill>
                        <a:effectLst/>
                        <a:latin typeface="Arial"/>
                      </a:endParaRP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tr-TR" sz="1000" b="0" i="0" u="none" strike="noStrike" dirty="0">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ctr"/>
                      <a:endParaRPr lang="tr-TR" sz="1200" b="0" i="0" u="none" strike="noStrike" dirty="0">
                        <a:solidFill>
                          <a:srgbClr val="FF0000"/>
                        </a:solidFill>
                        <a:effectLst/>
                        <a:latin typeface="Arial"/>
                      </a:endParaRP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dirty="0" smtClean="0">
                          <a:solidFill>
                            <a:srgbClr val="FF0000"/>
                          </a:solidFill>
                          <a:effectLst/>
                          <a:latin typeface="Arial"/>
                        </a:rPr>
                        <a:t>14</a:t>
                      </a:r>
                      <a:endParaRPr lang="tr-TR" sz="1400" b="0" i="0" u="none" strike="noStrike" dirty="0">
                        <a:solidFill>
                          <a:srgbClr val="FF0000"/>
                        </a:solidFill>
                        <a:effectLst/>
                        <a:latin typeface="Arial"/>
                      </a:endParaRP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600" b="1" i="0" u="none" strike="noStrike" dirty="0" smtClean="0">
                          <a:solidFill>
                            <a:srgbClr val="FF0000"/>
                          </a:solidFill>
                          <a:effectLst/>
                          <a:latin typeface="Arial"/>
                        </a:rPr>
                        <a:t>24</a:t>
                      </a:r>
                      <a:endParaRPr lang="tr-TR" sz="1600" b="1" i="0" u="none" strike="noStrike" dirty="0">
                        <a:solidFill>
                          <a:srgbClr val="FF0000"/>
                        </a:solidFill>
                        <a:effectLst/>
                        <a:latin typeface="Arial"/>
                      </a:endParaRPr>
                    </a:p>
                  </a:txBody>
                  <a:tcPr marL="7144" marR="7144" marT="714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7"/>
                  </a:ext>
                </a:extLst>
              </a:tr>
              <a:tr h="232145">
                <a:tc>
                  <a:txBody>
                    <a:bodyPr/>
                    <a:lstStyle/>
                    <a:p>
                      <a:pPr algn="ctr" fontAlgn="ctr"/>
                      <a:r>
                        <a:rPr lang="tr-TR" sz="1400" b="0" i="0" u="none" strike="noStrike" dirty="0">
                          <a:solidFill>
                            <a:srgbClr val="7030A0"/>
                          </a:solidFill>
                          <a:effectLst/>
                          <a:latin typeface="Arial" panose="020B0604020202020204" pitchFamily="34" charset="0"/>
                        </a:rPr>
                        <a:t>TOİ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dirty="0">
                          <a:solidFill>
                            <a:srgbClr val="7030A0"/>
                          </a:solidFill>
                          <a:effectLst/>
                          <a:latin typeface="Arial" panose="020B0604020202020204" pitchFamily="34" charset="0"/>
                        </a:rPr>
                        <a:t>1806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dirty="0">
                          <a:solidFill>
                            <a:srgbClr val="7030A0"/>
                          </a:solidFill>
                          <a:effectLst/>
                          <a:latin typeface="Arial" panose="020B0604020202020204" pitchFamily="34"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dirty="0">
                          <a:solidFill>
                            <a:srgbClr val="7030A0"/>
                          </a:solidFill>
                          <a:effectLst/>
                          <a:latin typeface="Arial" panose="020B0604020202020204" pitchFamily="34" charset="0"/>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400" b="0" i="0" u="none" strike="noStrike" dirty="0">
                          <a:solidFill>
                            <a:srgbClr val="7030A0"/>
                          </a:solidFill>
                          <a:effectLst/>
                          <a:latin typeface="Arial" panose="020B0604020202020204" pitchFamily="34" charset="0"/>
                        </a:rPr>
                        <a:t>OTEL İŞLETMECİLİĞİ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dirty="0" smtClean="0">
                          <a:solidFill>
                            <a:srgbClr val="7030A0"/>
                          </a:solidFill>
                          <a:effectLst/>
                          <a:latin typeface="Arial"/>
                        </a:rPr>
                        <a:t>S</a:t>
                      </a:r>
                      <a:endParaRPr lang="tr-TR" sz="1400" b="0" i="0" u="none" strike="noStrike" dirty="0">
                        <a:solidFill>
                          <a:srgbClr val="7030A0"/>
                        </a:solidFill>
                        <a:effectLst/>
                        <a:latin typeface="Arial"/>
                      </a:endParaRP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dirty="0" smtClean="0">
                          <a:solidFill>
                            <a:srgbClr val="7030A0"/>
                          </a:solidFill>
                          <a:effectLst/>
                          <a:latin typeface="Arial"/>
                        </a:rPr>
                        <a:t>3</a:t>
                      </a:r>
                      <a:endParaRPr lang="tr-TR" sz="1400" b="0" i="0" u="none" strike="noStrike" dirty="0">
                        <a:solidFill>
                          <a:srgbClr val="7030A0"/>
                        </a:solidFill>
                        <a:effectLst/>
                        <a:latin typeface="Arial"/>
                      </a:endParaRP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dirty="0">
                          <a:solidFill>
                            <a:srgbClr val="7030A0"/>
                          </a:solidFill>
                          <a:effectLst/>
                          <a:latin typeface="Arial" panose="020B0604020202020204" pitchFamily="34" charset="0"/>
                        </a:rPr>
                        <a:t>3</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8"/>
                  </a:ext>
                </a:extLst>
              </a:tr>
              <a:tr h="254070">
                <a:tc>
                  <a:txBody>
                    <a:bodyPr/>
                    <a:lstStyle/>
                    <a:p>
                      <a:pPr algn="ctr" fontAlgn="ctr"/>
                      <a:r>
                        <a:rPr lang="tr-TR" sz="1400" b="0" i="0" u="none" strike="noStrike" dirty="0">
                          <a:solidFill>
                            <a:srgbClr val="0070C0"/>
                          </a:solidFill>
                          <a:effectLst/>
                          <a:latin typeface="Arial" panose="020B0604020202020204" pitchFamily="34" charset="0"/>
                        </a:rPr>
                        <a:t>TSH</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dirty="0">
                          <a:solidFill>
                            <a:srgbClr val="0070C0"/>
                          </a:solidFill>
                          <a:effectLst/>
                          <a:latin typeface="Arial" panose="020B0604020202020204" pitchFamily="34" charset="0"/>
                        </a:rPr>
                        <a:t>1510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dirty="0">
                          <a:solidFill>
                            <a:srgbClr val="0070C0"/>
                          </a:solidFill>
                          <a:effectLst/>
                          <a:latin typeface="Arial" panose="020B0604020202020204" pitchFamily="34"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dirty="0">
                          <a:solidFill>
                            <a:srgbClr val="0070C0"/>
                          </a:solidFill>
                          <a:effectLst/>
                          <a:latin typeface="Arial" panose="020B0604020202020204" pitchFamily="34" charset="0"/>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400" b="0" i="0" u="none" strike="noStrike" dirty="0">
                          <a:solidFill>
                            <a:srgbClr val="0070C0"/>
                          </a:solidFill>
                          <a:effectLst/>
                          <a:latin typeface="Arial" panose="020B0604020202020204" pitchFamily="34" charset="0"/>
                        </a:rPr>
                        <a:t>İNANÇ TURİZMİ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tr-TR" sz="1400" b="0" dirty="0" smtClean="0">
                          <a:solidFill>
                            <a:srgbClr val="0070C0"/>
                          </a:solidFill>
                          <a:latin typeface="Arial" panose="020B0604020202020204" pitchFamily="34" charset="0"/>
                          <a:cs typeface="Arial" panose="020B0604020202020204" pitchFamily="34" charset="0"/>
                        </a:rPr>
                        <a:t>S</a:t>
                      </a:r>
                      <a:endParaRPr lang="tr-TR" sz="1400" b="0" dirty="0">
                        <a:solidFill>
                          <a:srgbClr val="0070C0"/>
                        </a:solidFill>
                        <a:latin typeface="Arial" panose="020B0604020202020204" pitchFamily="34" charset="0"/>
                        <a:cs typeface="Arial" panose="020B0604020202020204" pitchFamily="34" charset="0"/>
                      </a:endParaRP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dirty="0" smtClean="0">
                          <a:solidFill>
                            <a:srgbClr val="0070C0"/>
                          </a:solidFill>
                          <a:effectLst/>
                          <a:latin typeface="Arial" panose="020B0604020202020204" pitchFamily="34" charset="0"/>
                        </a:rPr>
                        <a:t>2</a:t>
                      </a:r>
                      <a:endParaRPr lang="tr-TR" sz="1400" b="0" i="0" u="none" strike="noStrike" dirty="0">
                        <a:solidFill>
                          <a:srgbClr val="0070C0"/>
                        </a:solidFill>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dirty="0">
                          <a:solidFill>
                            <a:srgbClr val="0070C0"/>
                          </a:solidFill>
                          <a:effectLst/>
                          <a:latin typeface="Arial" panose="020B0604020202020204" pitchFamily="34" charset="0"/>
                        </a:rPr>
                        <a:t>3</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9"/>
                  </a:ext>
                </a:extLst>
              </a:tr>
              <a:tr h="276459">
                <a:tc>
                  <a:txBody>
                    <a:bodyPr/>
                    <a:lstStyle/>
                    <a:p>
                      <a:pPr algn="ctr" fontAlgn="ctr"/>
                      <a:r>
                        <a:rPr lang="tr-TR" sz="1400" b="0" i="0" u="none" strike="noStrike" dirty="0">
                          <a:solidFill>
                            <a:schemeClr val="accent3"/>
                          </a:solidFill>
                          <a:effectLst/>
                          <a:latin typeface="Arial"/>
                        </a:rPr>
                        <a:t>TSH</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dirty="0">
                          <a:solidFill>
                            <a:schemeClr val="accent3"/>
                          </a:solidFill>
                          <a:effectLst/>
                          <a:latin typeface="Arial"/>
                        </a:rPr>
                        <a:t>1508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dirty="0">
                          <a:solidFill>
                            <a:schemeClr val="accent3"/>
                          </a:solidFill>
                          <a:effectLst/>
                          <a:latin typeface="Arial"/>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dirty="0">
                          <a:solidFill>
                            <a:schemeClr val="accent3"/>
                          </a:solidFill>
                          <a:effectLst/>
                          <a:latin typeface="Arial"/>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400" b="0" i="0" u="none" strike="noStrike" dirty="0" smtClean="0">
                          <a:solidFill>
                            <a:srgbClr val="0070C0"/>
                          </a:solidFill>
                          <a:effectLst/>
                          <a:latin typeface="Arial" panose="020B0604020202020204" pitchFamily="34" charset="0"/>
                        </a:rPr>
                        <a:t>SÜRDÜRÜLEBİLİR TURİZM</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dirty="0" smtClean="0">
                          <a:solidFill>
                            <a:srgbClr val="0070C0"/>
                          </a:solidFill>
                          <a:effectLst/>
                          <a:latin typeface="Arial"/>
                        </a:rPr>
                        <a:t>S</a:t>
                      </a:r>
                      <a:endParaRPr lang="tr-TR" sz="1400" b="0" i="0" u="none" strike="noStrike" dirty="0">
                        <a:solidFill>
                          <a:srgbClr val="0070C0"/>
                        </a:solidFill>
                        <a:effectLst/>
                        <a:latin typeface="Arial"/>
                      </a:endParaRP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dirty="0" smtClean="0">
                          <a:solidFill>
                            <a:srgbClr val="0070C0"/>
                          </a:solidFill>
                          <a:effectLst/>
                          <a:latin typeface="Arial" panose="020B0604020202020204" pitchFamily="34" charset="0"/>
                        </a:rPr>
                        <a:t>2</a:t>
                      </a:r>
                      <a:endParaRPr lang="tr-TR" sz="1400" b="0" i="0" u="none" strike="noStrike" dirty="0">
                        <a:solidFill>
                          <a:srgbClr val="0070C0"/>
                        </a:solidFill>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dirty="0" smtClean="0">
                          <a:solidFill>
                            <a:srgbClr val="0070C0"/>
                          </a:solidFill>
                          <a:effectLst/>
                          <a:latin typeface="Arial" panose="020B0604020202020204" pitchFamily="34" charset="0"/>
                        </a:rPr>
                        <a:t>3</a:t>
                      </a:r>
                      <a:endParaRPr lang="tr-TR" sz="1400" b="0" i="0" u="none" strike="noStrike" dirty="0">
                        <a:solidFill>
                          <a:srgbClr val="0070C0"/>
                        </a:solidFill>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10"/>
                  </a:ext>
                </a:extLst>
              </a:tr>
              <a:tr h="254070">
                <a:tc>
                  <a:txBody>
                    <a:bodyPr/>
                    <a:lstStyle/>
                    <a:p>
                      <a:pPr algn="ctr" fontAlgn="ctr"/>
                      <a:r>
                        <a:rPr lang="tr-TR" sz="1400" b="0" i="0" u="none" strike="noStrike">
                          <a:solidFill>
                            <a:srgbClr val="0070C0"/>
                          </a:solidFill>
                          <a:effectLst/>
                          <a:latin typeface="Arial" panose="020B0604020202020204" pitchFamily="34" charset="0"/>
                        </a:rPr>
                        <a:t>YDB</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a:solidFill>
                            <a:srgbClr val="0070C0"/>
                          </a:solidFill>
                          <a:effectLst/>
                          <a:latin typeface="Arial" panose="020B0604020202020204" pitchFamily="34" charset="0"/>
                        </a:rPr>
                        <a:t>1912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dirty="0">
                          <a:solidFill>
                            <a:srgbClr val="0070C0"/>
                          </a:solidFill>
                          <a:effectLst/>
                          <a:latin typeface="Arial" panose="020B0604020202020204" pitchFamily="34"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dirty="0">
                          <a:solidFill>
                            <a:srgbClr val="0070C0"/>
                          </a:solidFill>
                          <a:effectLst/>
                          <a:latin typeface="Arial" panose="020B0604020202020204" pitchFamily="34" charset="0"/>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400" b="0" i="0" u="none" strike="noStrike" dirty="0">
                          <a:solidFill>
                            <a:srgbClr val="0070C0"/>
                          </a:solidFill>
                          <a:effectLst/>
                          <a:latin typeface="Arial" panose="020B0604020202020204" pitchFamily="34" charset="0"/>
                        </a:rPr>
                        <a:t>ALMANCA  </a:t>
                      </a:r>
                      <a:r>
                        <a:rPr lang="tr-TR" sz="1400" b="0" i="0" u="none" strike="noStrike" dirty="0" smtClean="0">
                          <a:solidFill>
                            <a:srgbClr val="0070C0"/>
                          </a:solidFill>
                          <a:effectLst/>
                          <a:latin typeface="Arial" panose="020B0604020202020204" pitchFamily="34" charset="0"/>
                        </a:rPr>
                        <a:t>II</a:t>
                      </a:r>
                      <a:r>
                        <a:rPr lang="tr-TR" sz="1800" b="1" i="0" u="none" strike="noStrike" dirty="0" smtClean="0">
                          <a:solidFill>
                            <a:srgbClr val="0070C0"/>
                          </a:solidFill>
                          <a:effectLst/>
                          <a:latin typeface="Arial" panose="020B0604020202020204" pitchFamily="34" charset="0"/>
                        </a:rPr>
                        <a:t>*</a:t>
                      </a:r>
                      <a:endParaRPr lang="tr-TR" sz="1600" b="1" i="0" u="none" strike="noStrike" dirty="0">
                        <a:solidFill>
                          <a:srgbClr val="0070C0"/>
                        </a:solidFill>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dirty="0">
                          <a:solidFill>
                            <a:srgbClr val="0070C0"/>
                          </a:solidFill>
                          <a:effectLst/>
                          <a:latin typeface="Arial"/>
                        </a:rPr>
                        <a:t>S </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dirty="0" smtClean="0">
                          <a:solidFill>
                            <a:srgbClr val="0070C0"/>
                          </a:solidFill>
                          <a:effectLst/>
                          <a:latin typeface="Arial" panose="020B0604020202020204" pitchFamily="34" charset="0"/>
                        </a:rPr>
                        <a:t>3</a:t>
                      </a:r>
                      <a:endParaRPr lang="tr-TR" sz="1400" b="0" i="0" u="none" strike="noStrike" dirty="0">
                        <a:solidFill>
                          <a:srgbClr val="0070C0"/>
                        </a:solidFill>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dirty="0">
                          <a:solidFill>
                            <a:srgbClr val="0070C0"/>
                          </a:solidFill>
                          <a:effectLst/>
                          <a:latin typeface="Arial" panose="020B0604020202020204" pitchFamily="34" charset="0"/>
                        </a:rPr>
                        <a:t>3</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11"/>
                  </a:ext>
                </a:extLst>
              </a:tr>
              <a:tr h="254070">
                <a:tc>
                  <a:txBody>
                    <a:bodyPr/>
                    <a:lstStyle/>
                    <a:p>
                      <a:pPr algn="ctr" fontAlgn="ctr"/>
                      <a:endParaRPr lang="tr-TR" sz="1400" b="0" i="0" u="none" strike="noStrike" dirty="0">
                        <a:solidFill>
                          <a:srgbClr val="000000"/>
                        </a:solidFill>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tr-TR" sz="1400" b="0" i="0" u="none" strike="noStrike">
                        <a:solidFill>
                          <a:srgbClr val="000000"/>
                        </a:solidFill>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tr-TR" sz="1400" b="0" i="0" u="none" strike="noStrike" dirty="0">
                        <a:solidFill>
                          <a:srgbClr val="000000"/>
                        </a:solidFill>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tr-TR" sz="1400" b="0" i="0" u="none" strike="noStrike" dirty="0">
                        <a:solidFill>
                          <a:srgbClr val="000000"/>
                        </a:solidFill>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tr-TR" sz="1400" b="0" i="0" u="none" strike="noStrike" dirty="0">
                        <a:solidFill>
                          <a:srgbClr val="000000"/>
                        </a:solidFill>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tr-TR" sz="1400" b="0" i="0" u="none" strike="noStrike" dirty="0">
                        <a:solidFill>
                          <a:srgbClr val="0070C0"/>
                        </a:solidFill>
                        <a:effectLst/>
                        <a:latin typeface="Arial"/>
                      </a:endParaRP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tr-TR" sz="1400" b="0" i="0" u="none" strike="noStrike" dirty="0">
                        <a:solidFill>
                          <a:srgbClr val="0070C0"/>
                        </a:solidFill>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tr-TR" sz="1400" b="0" i="0" u="none" strike="noStrike">
                        <a:solidFill>
                          <a:srgbClr val="000000"/>
                        </a:solidFill>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12"/>
                  </a:ext>
                </a:extLst>
              </a:tr>
              <a:tr h="254070">
                <a:tc>
                  <a:txBody>
                    <a:bodyPr/>
                    <a:lstStyle/>
                    <a:p>
                      <a:pPr algn="ctr" fontAlgn="ctr"/>
                      <a:endParaRPr lang="tr-TR" sz="1400" b="0" i="0" u="none" strike="noStrike">
                        <a:solidFill>
                          <a:srgbClr val="000000"/>
                        </a:solidFill>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tr-TR" sz="1400" b="0" i="0" u="none" strike="noStrike" dirty="0">
                        <a:solidFill>
                          <a:srgbClr val="000000"/>
                        </a:solidFill>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tr-TR" sz="1400" b="0" i="0" u="none" strike="noStrike" dirty="0">
                        <a:solidFill>
                          <a:srgbClr val="000000"/>
                        </a:solidFill>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tr-TR" sz="1400" b="0" i="0" u="none" strike="noStrike" dirty="0">
                        <a:solidFill>
                          <a:srgbClr val="000000"/>
                        </a:solidFill>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tr-TR" sz="1400" b="0" i="0" u="none" strike="noStrike" dirty="0">
                        <a:solidFill>
                          <a:srgbClr val="000000"/>
                        </a:solidFill>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tr-TR" sz="1400" b="0" i="0" u="none" strike="noStrike" dirty="0">
                        <a:solidFill>
                          <a:srgbClr val="0070C0"/>
                        </a:solidFill>
                        <a:effectLst/>
                        <a:latin typeface="Arial"/>
                      </a:endParaRP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tr-TR" sz="1400" b="0" i="0" u="none" strike="noStrike" dirty="0">
                        <a:solidFill>
                          <a:srgbClr val="0070C0"/>
                        </a:solidFill>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tr-TR" sz="1400" b="0" i="0" u="none" strike="noStrike" dirty="0">
                        <a:solidFill>
                          <a:srgbClr val="000000"/>
                        </a:solidFill>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13"/>
                  </a:ext>
                </a:extLst>
              </a:tr>
              <a:tr h="254070">
                <a:tc gridSpan="6">
                  <a:txBody>
                    <a:bodyPr/>
                    <a:lstStyle/>
                    <a:p>
                      <a:pPr algn="l" fontAlgn="ctr"/>
                      <a:r>
                        <a:rPr lang="tr-TR" sz="1600" b="0" i="0" u="none" strike="noStrike" dirty="0" smtClean="0">
                          <a:solidFill>
                            <a:srgbClr val="0070C0"/>
                          </a:solidFill>
                          <a:effectLst/>
                          <a:latin typeface="Arial"/>
                        </a:rPr>
                        <a:t>Seçmeli Ders Toplam</a:t>
                      </a:r>
                      <a:endParaRPr lang="tr-TR" sz="1600" b="0" i="0" u="none" strike="noStrike" dirty="0">
                        <a:solidFill>
                          <a:srgbClr val="0070C0"/>
                        </a:solidFill>
                        <a:effectLst/>
                        <a:latin typeface="Arial"/>
                      </a:endParaRP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p>
                      <a:pPr algn="ctr" fontAlgn="ctr"/>
                      <a:r>
                        <a:rPr lang="tr-TR" sz="1400" b="0" i="0" u="none" strike="noStrike" dirty="0" smtClean="0">
                          <a:solidFill>
                            <a:srgbClr val="0070C0"/>
                          </a:solidFill>
                          <a:effectLst/>
                          <a:latin typeface="Arial"/>
                        </a:rPr>
                        <a:t>5-6</a:t>
                      </a:r>
                      <a:endParaRPr lang="tr-TR" sz="1400" b="0" i="0" u="none" strike="noStrike" dirty="0">
                        <a:solidFill>
                          <a:srgbClr val="0070C0"/>
                        </a:solidFill>
                        <a:effectLst/>
                        <a:latin typeface="Arial"/>
                      </a:endParaRP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600" b="1" i="0" u="none" strike="noStrike" dirty="0" smtClean="0">
                          <a:solidFill>
                            <a:srgbClr val="0070C0"/>
                          </a:solidFill>
                          <a:effectLst/>
                          <a:latin typeface="Arial"/>
                        </a:rPr>
                        <a:t>6</a:t>
                      </a:r>
                      <a:endParaRPr lang="tr-TR" sz="1600" b="1" i="0" u="none" strike="noStrike" dirty="0">
                        <a:solidFill>
                          <a:srgbClr val="0070C0"/>
                        </a:solidFill>
                        <a:effectLst/>
                        <a:latin typeface="Arial"/>
                      </a:endParaRPr>
                    </a:p>
                  </a:txBody>
                  <a:tcPr marL="7144" marR="7144" marT="714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14"/>
                  </a:ext>
                </a:extLst>
              </a:tr>
              <a:tr h="285911">
                <a:tc gridSpan="6">
                  <a:txBody>
                    <a:bodyPr/>
                    <a:lstStyle/>
                    <a:p>
                      <a:pPr algn="l" fontAlgn="ctr"/>
                      <a:r>
                        <a:rPr lang="tr-TR" sz="1600" b="0" i="0" u="none" strike="noStrike" dirty="0" smtClean="0">
                          <a:effectLst/>
                          <a:latin typeface="Arial"/>
                        </a:rPr>
                        <a:t>GENEL TOPLAM</a:t>
                      </a:r>
                      <a:endParaRPr lang="tr-TR" sz="1600" b="0" i="0" u="none" strike="noStrike" dirty="0">
                        <a:effectLst/>
                        <a:latin typeface="Arial"/>
                      </a:endParaRP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p>
                      <a:pPr algn="ctr" fontAlgn="ctr"/>
                      <a:r>
                        <a:rPr lang="tr-TR" sz="1400" b="0" i="0" u="none" strike="noStrike" dirty="0" smtClean="0">
                          <a:effectLst/>
                          <a:latin typeface="Arial"/>
                        </a:rPr>
                        <a:t>19-20</a:t>
                      </a:r>
                      <a:endParaRPr lang="tr-TR" sz="1400" b="0" i="0" u="none" strike="noStrike" dirty="0">
                        <a:effectLst/>
                        <a:latin typeface="Arial"/>
                      </a:endParaRP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600" b="1" i="0" u="none" strike="noStrike" dirty="0" smtClean="0">
                          <a:effectLst/>
                          <a:latin typeface="Arial"/>
                        </a:rPr>
                        <a:t>30</a:t>
                      </a:r>
                      <a:endParaRPr lang="tr-TR" sz="1600" b="1" i="0" u="none" strike="noStrike" dirty="0">
                        <a:effectLst/>
                        <a:latin typeface="Arial"/>
                      </a:endParaRPr>
                    </a:p>
                  </a:txBody>
                  <a:tcPr marL="7144" marR="7144" marT="714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15"/>
                  </a:ext>
                </a:extLst>
              </a:tr>
            </a:tbl>
          </a:graphicData>
        </a:graphic>
      </p:graphicFrame>
      <p:sp>
        <p:nvSpPr>
          <p:cNvPr id="5" name="Dikdörtgen 4"/>
          <p:cNvSpPr/>
          <p:nvPr/>
        </p:nvSpPr>
        <p:spPr>
          <a:xfrm>
            <a:off x="2423592" y="692696"/>
            <a:ext cx="7344816" cy="369332"/>
          </a:xfrm>
          <a:prstGeom prst="rect">
            <a:avLst/>
          </a:prstGeom>
        </p:spPr>
        <p:txBody>
          <a:bodyPr wrap="square">
            <a:spAutoFit/>
          </a:bodyPr>
          <a:lstStyle/>
          <a:p>
            <a:pPr algn="ctr"/>
            <a:r>
              <a:rPr lang="tr-TR" b="1" dirty="0"/>
              <a:t>1. SINIF </a:t>
            </a:r>
            <a:r>
              <a:rPr lang="tr-TR" b="1" dirty="0" smtClean="0"/>
              <a:t>BAHAR </a:t>
            </a:r>
            <a:r>
              <a:rPr lang="tr-TR" b="1" dirty="0"/>
              <a:t>YARIYILI (</a:t>
            </a:r>
            <a:r>
              <a:rPr lang="tr-TR" b="1" dirty="0">
                <a:solidFill>
                  <a:srgbClr val="FF0000"/>
                </a:solidFill>
              </a:rPr>
              <a:t>6 Zorunlu, </a:t>
            </a:r>
            <a:r>
              <a:rPr lang="tr-TR" b="1" dirty="0" smtClean="0">
                <a:solidFill>
                  <a:srgbClr val="7030A0"/>
                </a:solidFill>
              </a:rPr>
              <a:t>1 Zorunlu seçmeli </a:t>
            </a:r>
            <a:r>
              <a:rPr lang="tr-TR" b="1" dirty="0">
                <a:solidFill>
                  <a:srgbClr val="0070C0"/>
                </a:solidFill>
              </a:rPr>
              <a:t>1</a:t>
            </a:r>
            <a:r>
              <a:rPr lang="tr-TR" b="1" dirty="0" smtClean="0">
                <a:solidFill>
                  <a:srgbClr val="0070C0"/>
                </a:solidFill>
              </a:rPr>
              <a:t> </a:t>
            </a:r>
            <a:r>
              <a:rPr lang="tr-TR" b="1" dirty="0">
                <a:solidFill>
                  <a:srgbClr val="0070C0"/>
                </a:solidFill>
              </a:rPr>
              <a:t>seçmeli</a:t>
            </a:r>
            <a:r>
              <a:rPr lang="tr-TR" b="1" dirty="0"/>
              <a:t>)</a:t>
            </a:r>
            <a:r>
              <a:rPr lang="tr-TR" b="1" dirty="0">
                <a:solidFill>
                  <a:srgbClr val="FF0000"/>
                </a:solidFill>
              </a:rPr>
              <a:t> </a:t>
            </a:r>
          </a:p>
        </p:txBody>
      </p:sp>
      <p:sp>
        <p:nvSpPr>
          <p:cNvPr id="6" name="Dikdörtgen 5"/>
          <p:cNvSpPr/>
          <p:nvPr/>
        </p:nvSpPr>
        <p:spPr>
          <a:xfrm>
            <a:off x="849915" y="5580079"/>
            <a:ext cx="10657182" cy="400110"/>
          </a:xfrm>
          <a:prstGeom prst="rect">
            <a:avLst/>
          </a:prstGeom>
        </p:spPr>
        <p:txBody>
          <a:bodyPr wrap="square">
            <a:spAutoFit/>
          </a:bodyPr>
          <a:lstStyle/>
          <a:p>
            <a:r>
              <a:rPr lang="tr-TR" sz="1600" b="1" dirty="0" smtClean="0">
                <a:solidFill>
                  <a:srgbClr val="0070C0"/>
                </a:solidFill>
              </a:rPr>
              <a:t>(*)</a:t>
            </a:r>
            <a:r>
              <a:rPr lang="tr-TR" dirty="0" smtClean="0"/>
              <a:t> </a:t>
            </a:r>
            <a:r>
              <a:rPr lang="tr-TR" sz="2000" dirty="0"/>
              <a:t>Bu </a:t>
            </a:r>
            <a:r>
              <a:rPr lang="tr-TR" sz="2000" dirty="0" smtClean="0"/>
              <a:t>dersi Güz Yarıyılında </a:t>
            </a:r>
            <a:r>
              <a:rPr lang="tr-TR" sz="2000" b="1" dirty="0" smtClean="0"/>
              <a:t>Almanca I</a:t>
            </a:r>
            <a:r>
              <a:rPr lang="tr-TR" sz="2000" dirty="0" smtClean="0"/>
              <a:t> alan öğrenciler seçilebilir</a:t>
            </a:r>
            <a:r>
              <a:rPr lang="tr-TR" sz="2000" dirty="0"/>
              <a:t>.</a:t>
            </a:r>
          </a:p>
        </p:txBody>
      </p:sp>
    </p:spTree>
    <p:extLst>
      <p:ext uri="{BB962C8B-B14F-4D97-AF65-F5344CB8AC3E}">
        <p14:creationId xmlns:p14="http://schemas.microsoft.com/office/powerpoint/2010/main" val="14004866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415480" y="476672"/>
            <a:ext cx="9001000" cy="529568"/>
          </a:xfrm>
        </p:spPr>
        <p:txBody>
          <a:bodyPr>
            <a:noAutofit/>
          </a:bodyPr>
          <a:lstStyle/>
          <a:p>
            <a:r>
              <a:rPr lang="tr-TR" sz="2000" b="1" dirty="0"/>
              <a:t>2. SINIF </a:t>
            </a:r>
            <a:r>
              <a:rPr lang="tr-TR" sz="2000" b="1" dirty="0" smtClean="0"/>
              <a:t>BAHAR </a:t>
            </a:r>
            <a:r>
              <a:rPr lang="tr-TR" sz="2000" b="1" dirty="0"/>
              <a:t>YARIYILI   </a:t>
            </a:r>
            <a:r>
              <a:rPr lang="tr-TR" sz="2000" b="1" dirty="0">
                <a:solidFill>
                  <a:schemeClr val="tx1"/>
                </a:solidFill>
              </a:rPr>
              <a:t>(</a:t>
            </a:r>
            <a:r>
              <a:rPr lang="tr-TR" sz="2000" b="1" dirty="0">
                <a:solidFill>
                  <a:srgbClr val="FF0000"/>
                </a:solidFill>
              </a:rPr>
              <a:t>7 Zorunlu, </a:t>
            </a:r>
            <a:r>
              <a:rPr lang="tr-TR" sz="2000" b="1" dirty="0" smtClean="0">
                <a:solidFill>
                  <a:srgbClr val="7030A0"/>
                </a:solidFill>
              </a:rPr>
              <a:t>1 Zorunlu Seçmeli </a:t>
            </a:r>
            <a:r>
              <a:rPr lang="tr-TR" sz="2000" b="1" dirty="0" smtClean="0">
                <a:solidFill>
                  <a:srgbClr val="0070C0"/>
                </a:solidFill>
              </a:rPr>
              <a:t>2</a:t>
            </a:r>
            <a:r>
              <a:rPr lang="tr-TR" sz="2000" b="1" dirty="0" smtClean="0">
                <a:solidFill>
                  <a:srgbClr val="0070C0"/>
                </a:solidFill>
              </a:rPr>
              <a:t> </a:t>
            </a:r>
            <a:r>
              <a:rPr lang="tr-TR" sz="2000" b="1" dirty="0">
                <a:solidFill>
                  <a:srgbClr val="0070C0"/>
                </a:solidFill>
              </a:rPr>
              <a:t>Seçmeli</a:t>
            </a:r>
            <a:r>
              <a:rPr lang="tr-TR" sz="2000" b="1" dirty="0">
                <a:solidFill>
                  <a:schemeClr val="tx1"/>
                </a:solidFill>
              </a:rPr>
              <a:t>)</a:t>
            </a:r>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693659569"/>
              </p:ext>
            </p:extLst>
          </p:nvPr>
        </p:nvGraphicFramePr>
        <p:xfrm>
          <a:off x="887717" y="1052736"/>
          <a:ext cx="10464868" cy="4392488"/>
        </p:xfrm>
        <a:graphic>
          <a:graphicData uri="http://schemas.openxmlformats.org/drawingml/2006/table">
            <a:tbl>
              <a:tblPr/>
              <a:tblGrid>
                <a:gridCol w="1103439">
                  <a:extLst>
                    <a:ext uri="{9D8B030D-6E8A-4147-A177-3AD203B41FA5}">
                      <a16:colId xmlns="" xmlns:a16="http://schemas.microsoft.com/office/drawing/2014/main" val="20000"/>
                    </a:ext>
                  </a:extLst>
                </a:gridCol>
                <a:gridCol w="783085">
                  <a:extLst>
                    <a:ext uri="{9D8B030D-6E8A-4147-A177-3AD203B41FA5}">
                      <a16:colId xmlns="" xmlns:a16="http://schemas.microsoft.com/office/drawing/2014/main" val="3056696852"/>
                    </a:ext>
                  </a:extLst>
                </a:gridCol>
                <a:gridCol w="783085">
                  <a:extLst>
                    <a:ext uri="{9D8B030D-6E8A-4147-A177-3AD203B41FA5}">
                      <a16:colId xmlns="" xmlns:a16="http://schemas.microsoft.com/office/drawing/2014/main" val="2977938639"/>
                    </a:ext>
                  </a:extLst>
                </a:gridCol>
                <a:gridCol w="783085">
                  <a:extLst>
                    <a:ext uri="{9D8B030D-6E8A-4147-A177-3AD203B41FA5}">
                      <a16:colId xmlns="" xmlns:a16="http://schemas.microsoft.com/office/drawing/2014/main" val="2681511555"/>
                    </a:ext>
                  </a:extLst>
                </a:gridCol>
                <a:gridCol w="3883540">
                  <a:extLst>
                    <a:ext uri="{9D8B030D-6E8A-4147-A177-3AD203B41FA5}">
                      <a16:colId xmlns="" xmlns:a16="http://schemas.microsoft.com/office/drawing/2014/main" val="1568390234"/>
                    </a:ext>
                  </a:extLst>
                </a:gridCol>
                <a:gridCol w="882636">
                  <a:extLst>
                    <a:ext uri="{9D8B030D-6E8A-4147-A177-3AD203B41FA5}">
                      <a16:colId xmlns="" xmlns:a16="http://schemas.microsoft.com/office/drawing/2014/main" val="20005"/>
                    </a:ext>
                  </a:extLst>
                </a:gridCol>
                <a:gridCol w="962875">
                  <a:extLst>
                    <a:ext uri="{9D8B030D-6E8A-4147-A177-3AD203B41FA5}">
                      <a16:colId xmlns="" xmlns:a16="http://schemas.microsoft.com/office/drawing/2014/main" val="20006"/>
                    </a:ext>
                  </a:extLst>
                </a:gridCol>
                <a:gridCol w="1283123">
                  <a:extLst>
                    <a:ext uri="{9D8B030D-6E8A-4147-A177-3AD203B41FA5}">
                      <a16:colId xmlns="" xmlns:a16="http://schemas.microsoft.com/office/drawing/2014/main" val="20007"/>
                    </a:ext>
                  </a:extLst>
                </a:gridCol>
              </a:tblGrid>
              <a:tr h="448571">
                <a:tc gridSpan="2">
                  <a:txBody>
                    <a:bodyPr/>
                    <a:lstStyle/>
                    <a:p>
                      <a:pPr algn="ctr" fontAlgn="t"/>
                      <a:r>
                        <a:rPr lang="tr-TR" sz="1400" b="1" i="0" u="none" strike="noStrike" dirty="0">
                          <a:effectLst/>
                          <a:latin typeface="Arial"/>
                        </a:rPr>
                        <a:t>DERSİN KODU</a:t>
                      </a:r>
                    </a:p>
                  </a:txBody>
                  <a:tcPr marL="7144" marR="7144" marT="714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a:txBody>
                    <a:bodyPr/>
                    <a:lstStyle/>
                    <a:p>
                      <a:pPr algn="ctr" fontAlgn="t"/>
                      <a:r>
                        <a:rPr lang="tr-TR" sz="1400" b="1" i="0" u="none" strike="noStrike" dirty="0">
                          <a:effectLst/>
                          <a:latin typeface="Arial"/>
                        </a:rPr>
                        <a:t>SINIF</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tr-TR" sz="1400" b="1" i="0" u="none" strike="noStrike" dirty="0" smtClean="0">
                          <a:effectLst/>
                          <a:latin typeface="Arial"/>
                        </a:rPr>
                        <a:t>YARIYILI</a:t>
                      </a:r>
                      <a:endParaRPr lang="tr-TR" sz="1400" b="1" i="0" u="none" strike="noStrike" dirty="0">
                        <a:effectLst/>
                        <a:latin typeface="Arial"/>
                      </a:endParaRP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tr-TR" sz="1400" b="1" i="0" u="none" strike="noStrike" dirty="0">
                          <a:effectLst/>
                          <a:latin typeface="Arial"/>
                        </a:rPr>
                        <a:t>DERSİN ADI</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tr-TR" sz="1400" b="1" i="0" u="none" strike="noStrike" dirty="0">
                          <a:effectLst/>
                          <a:latin typeface="Arial"/>
                        </a:rPr>
                        <a:t>TÜRÜ</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tr-TR" sz="1400" b="1" i="0" u="none" strike="noStrike" dirty="0">
                          <a:effectLst/>
                          <a:latin typeface="Arial"/>
                        </a:rPr>
                        <a:t>DERS </a:t>
                      </a:r>
                      <a:endParaRPr lang="tr-TR" sz="1400" b="1" i="0" u="none" strike="noStrike" dirty="0" smtClean="0">
                        <a:effectLst/>
                        <a:latin typeface="Arial"/>
                      </a:endParaRPr>
                    </a:p>
                    <a:p>
                      <a:pPr algn="ctr" fontAlgn="t"/>
                      <a:r>
                        <a:rPr lang="tr-TR" sz="1400" b="1" i="0" u="none" strike="noStrike" dirty="0" smtClean="0">
                          <a:effectLst/>
                          <a:latin typeface="Arial"/>
                        </a:rPr>
                        <a:t>SAATİ</a:t>
                      </a:r>
                      <a:endParaRPr lang="tr-TR" sz="1400" b="1" i="0" u="none" strike="noStrike" dirty="0">
                        <a:effectLst/>
                        <a:latin typeface="Arial"/>
                      </a:endParaRP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tr-TR" sz="1400" b="1" i="0" u="none" strike="noStrike" dirty="0">
                          <a:effectLst/>
                          <a:latin typeface="Arial"/>
                        </a:rPr>
                        <a:t>AKTS</a:t>
                      </a:r>
                    </a:p>
                  </a:txBody>
                  <a:tcPr marL="7144" marR="7144" marT="714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0"/>
                  </a:ext>
                </a:extLst>
              </a:tr>
              <a:tr h="230440">
                <a:tc>
                  <a:txBody>
                    <a:bodyPr/>
                    <a:lstStyle/>
                    <a:p>
                      <a:pPr algn="ctr" fontAlgn="ctr"/>
                      <a:r>
                        <a:rPr lang="tr-TR" sz="1400" b="0" i="0" u="none" strike="noStrike" dirty="0">
                          <a:solidFill>
                            <a:srgbClr val="FF0000"/>
                          </a:solidFill>
                          <a:effectLst/>
                          <a:latin typeface="Arial" panose="020B0604020202020204" pitchFamily="34" charset="0"/>
                        </a:rPr>
                        <a:t>YDB</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a:solidFill>
                            <a:srgbClr val="FF0000"/>
                          </a:solidFill>
                          <a:effectLst/>
                          <a:latin typeface="Arial" panose="020B0604020202020204" pitchFamily="34" charset="0"/>
                        </a:rPr>
                        <a:t>2856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a:solidFill>
                            <a:srgbClr val="FF0000"/>
                          </a:solidFill>
                          <a:effectLst/>
                          <a:latin typeface="Arial" panose="020B0604020202020204" pitchFamily="34" charset="0"/>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a:solidFill>
                            <a:srgbClr val="FF0000"/>
                          </a:solidFill>
                          <a:effectLst/>
                          <a:latin typeface="Arial" panose="020B0604020202020204" pitchFamily="34" charset="0"/>
                        </a:rPr>
                        <a:t>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400" b="0" i="0" u="none" strike="noStrike">
                          <a:solidFill>
                            <a:srgbClr val="FF0000"/>
                          </a:solidFill>
                          <a:effectLst/>
                          <a:latin typeface="Arial" panose="020B0604020202020204" pitchFamily="34" charset="0"/>
                        </a:rPr>
                        <a:t>MESLEKİ YABANCI DİL II (İNGİLİZCE)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dirty="0">
                          <a:solidFill>
                            <a:srgbClr val="FF0000"/>
                          </a:solidFill>
                          <a:effectLst/>
                          <a:latin typeface="Arial"/>
                        </a:rPr>
                        <a:t>Z</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dirty="0" smtClean="0">
                          <a:solidFill>
                            <a:srgbClr val="FF0000"/>
                          </a:solidFill>
                          <a:effectLst/>
                          <a:latin typeface="Arial"/>
                        </a:rPr>
                        <a:t>3</a:t>
                      </a:r>
                      <a:endParaRPr lang="tr-TR" sz="1400" b="0" i="0" u="none" strike="noStrike" dirty="0">
                        <a:solidFill>
                          <a:srgbClr val="FF0000"/>
                        </a:solidFill>
                        <a:effectLst/>
                        <a:latin typeface="Arial"/>
                      </a:endParaRP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a:solidFill>
                            <a:srgbClr val="FF0000"/>
                          </a:solidFill>
                          <a:effectLst/>
                          <a:latin typeface="Arial" panose="020B0604020202020204" pitchFamily="34" charset="0"/>
                        </a:rPr>
                        <a:t>4</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1"/>
                  </a:ext>
                </a:extLst>
              </a:tr>
              <a:tr h="230440">
                <a:tc>
                  <a:txBody>
                    <a:bodyPr/>
                    <a:lstStyle/>
                    <a:p>
                      <a:pPr algn="ctr" fontAlgn="ctr"/>
                      <a:r>
                        <a:rPr lang="tr-TR" sz="1400" b="0" i="0" u="none" strike="noStrike" dirty="0">
                          <a:solidFill>
                            <a:srgbClr val="FF0000"/>
                          </a:solidFill>
                          <a:effectLst/>
                          <a:latin typeface="Arial" panose="020B0604020202020204" pitchFamily="34" charset="0"/>
                        </a:rPr>
                        <a:t>TSH</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a:solidFill>
                            <a:srgbClr val="FF0000"/>
                          </a:solidFill>
                          <a:effectLst/>
                          <a:latin typeface="Arial" panose="020B0604020202020204" pitchFamily="34" charset="0"/>
                        </a:rPr>
                        <a:t>2010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a:solidFill>
                            <a:srgbClr val="FF0000"/>
                          </a:solidFill>
                          <a:effectLst/>
                          <a:latin typeface="Arial" panose="020B0604020202020204" pitchFamily="34" charset="0"/>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a:solidFill>
                            <a:srgbClr val="FF0000"/>
                          </a:solidFill>
                          <a:effectLst/>
                          <a:latin typeface="Arial" panose="020B0604020202020204" pitchFamily="34" charset="0"/>
                        </a:rPr>
                        <a:t>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400" b="0" i="0" u="none" strike="noStrike">
                          <a:solidFill>
                            <a:srgbClr val="FF0000"/>
                          </a:solidFill>
                          <a:effectLst/>
                          <a:latin typeface="Arial" panose="020B0604020202020204" pitchFamily="34" charset="0"/>
                        </a:rPr>
                        <a:t>BİLETLEME OTOMASYON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dirty="0">
                          <a:solidFill>
                            <a:srgbClr val="FF0000"/>
                          </a:solidFill>
                          <a:effectLst/>
                          <a:latin typeface="Arial"/>
                        </a:rPr>
                        <a:t>Z</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dirty="0" smtClean="0">
                          <a:solidFill>
                            <a:srgbClr val="FF0000"/>
                          </a:solidFill>
                          <a:effectLst/>
                          <a:latin typeface="Arial"/>
                        </a:rPr>
                        <a:t>3</a:t>
                      </a:r>
                      <a:endParaRPr lang="tr-TR" sz="1400" b="0" i="0" u="none" strike="noStrike" dirty="0">
                        <a:solidFill>
                          <a:srgbClr val="FF0000"/>
                        </a:solidFill>
                        <a:effectLst/>
                        <a:latin typeface="Arial"/>
                      </a:endParaRP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a:solidFill>
                            <a:srgbClr val="FF0000"/>
                          </a:solidFill>
                          <a:effectLst/>
                          <a:latin typeface="Arial" panose="020B0604020202020204" pitchFamily="34" charset="0"/>
                        </a:rPr>
                        <a:t>3</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2"/>
                  </a:ext>
                </a:extLst>
              </a:tr>
              <a:tr h="230440">
                <a:tc>
                  <a:txBody>
                    <a:bodyPr/>
                    <a:lstStyle/>
                    <a:p>
                      <a:pPr algn="ctr" fontAlgn="ctr"/>
                      <a:r>
                        <a:rPr lang="tr-TR" sz="1400" b="0" i="0" u="none" strike="noStrike" dirty="0">
                          <a:solidFill>
                            <a:srgbClr val="FF0000"/>
                          </a:solidFill>
                          <a:effectLst/>
                          <a:latin typeface="Arial" panose="020B0604020202020204" pitchFamily="34" charset="0"/>
                        </a:rPr>
                        <a:t>TOİ</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dirty="0">
                          <a:solidFill>
                            <a:srgbClr val="FF0000"/>
                          </a:solidFill>
                          <a:effectLst/>
                          <a:latin typeface="Arial" panose="020B0604020202020204" pitchFamily="34" charset="0"/>
                        </a:rPr>
                        <a:t>2808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dirty="0">
                          <a:solidFill>
                            <a:srgbClr val="FF0000"/>
                          </a:solidFill>
                          <a:effectLst/>
                          <a:latin typeface="Arial" panose="020B0604020202020204" pitchFamily="34" charset="0"/>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a:solidFill>
                            <a:srgbClr val="FF0000"/>
                          </a:solidFill>
                          <a:effectLst/>
                          <a:latin typeface="Arial" panose="020B0604020202020204" pitchFamily="34" charset="0"/>
                        </a:rPr>
                        <a:t>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400" b="0" i="0" u="none" strike="noStrike">
                          <a:solidFill>
                            <a:srgbClr val="FF0000"/>
                          </a:solidFill>
                          <a:effectLst/>
                          <a:latin typeface="Arial" panose="020B0604020202020204" pitchFamily="34" charset="0"/>
                        </a:rPr>
                        <a:t>TURİZM MEVZUATI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a:solidFill>
                            <a:srgbClr val="FF0000"/>
                          </a:solidFill>
                          <a:effectLst/>
                          <a:latin typeface="Arial"/>
                        </a:rPr>
                        <a:t>Z</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dirty="0" smtClean="0">
                          <a:solidFill>
                            <a:srgbClr val="FF0000"/>
                          </a:solidFill>
                          <a:effectLst/>
                          <a:latin typeface="Arial"/>
                        </a:rPr>
                        <a:t>2</a:t>
                      </a:r>
                      <a:endParaRPr lang="tr-TR" sz="1400" b="0" i="0" u="none" strike="noStrike" dirty="0">
                        <a:solidFill>
                          <a:srgbClr val="FF0000"/>
                        </a:solidFill>
                        <a:effectLst/>
                        <a:latin typeface="Arial"/>
                      </a:endParaRP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a:solidFill>
                            <a:srgbClr val="FF0000"/>
                          </a:solidFill>
                          <a:effectLst/>
                          <a:latin typeface="Arial" panose="020B0604020202020204" pitchFamily="34" charset="0"/>
                        </a:rPr>
                        <a:t>2</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3"/>
                  </a:ext>
                </a:extLst>
              </a:tr>
              <a:tr h="230440">
                <a:tc>
                  <a:txBody>
                    <a:bodyPr/>
                    <a:lstStyle/>
                    <a:p>
                      <a:pPr algn="ctr" fontAlgn="ctr"/>
                      <a:r>
                        <a:rPr lang="tr-TR" sz="1400" b="0" i="0" u="none" strike="noStrike">
                          <a:solidFill>
                            <a:srgbClr val="FF0000"/>
                          </a:solidFill>
                          <a:effectLst/>
                          <a:latin typeface="Arial" panose="020B0604020202020204" pitchFamily="34" charset="0"/>
                        </a:rPr>
                        <a:t>TSH</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dirty="0">
                          <a:solidFill>
                            <a:srgbClr val="FF0000"/>
                          </a:solidFill>
                          <a:effectLst/>
                          <a:latin typeface="Arial" panose="020B0604020202020204" pitchFamily="34" charset="0"/>
                        </a:rPr>
                        <a:t>2012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dirty="0">
                          <a:solidFill>
                            <a:srgbClr val="FF0000"/>
                          </a:solidFill>
                          <a:effectLst/>
                          <a:latin typeface="Arial" panose="020B0604020202020204" pitchFamily="34" charset="0"/>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dirty="0">
                          <a:solidFill>
                            <a:srgbClr val="FF0000"/>
                          </a:solidFill>
                          <a:effectLst/>
                          <a:latin typeface="Arial" panose="020B0604020202020204" pitchFamily="34" charset="0"/>
                        </a:rPr>
                        <a:t>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400" b="0" i="0" u="none" strike="noStrike" dirty="0">
                          <a:solidFill>
                            <a:srgbClr val="FF0000"/>
                          </a:solidFill>
                          <a:effectLst/>
                          <a:latin typeface="Arial" panose="020B0604020202020204" pitchFamily="34" charset="0"/>
                        </a:rPr>
                        <a:t>TUR PROGRAMLARI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dirty="0">
                          <a:solidFill>
                            <a:srgbClr val="FF0000"/>
                          </a:solidFill>
                          <a:effectLst/>
                          <a:latin typeface="Arial"/>
                        </a:rPr>
                        <a:t>Z</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dirty="0" smtClean="0">
                          <a:solidFill>
                            <a:srgbClr val="FF0000"/>
                          </a:solidFill>
                          <a:effectLst/>
                          <a:latin typeface="Arial"/>
                        </a:rPr>
                        <a:t>3</a:t>
                      </a:r>
                      <a:endParaRPr lang="tr-TR" sz="1400" b="0" i="0" u="none" strike="noStrike" dirty="0">
                        <a:solidFill>
                          <a:srgbClr val="FF0000"/>
                        </a:solidFill>
                        <a:effectLst/>
                        <a:latin typeface="Arial"/>
                      </a:endParaRP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a:solidFill>
                            <a:srgbClr val="FF0000"/>
                          </a:solidFill>
                          <a:effectLst/>
                          <a:latin typeface="Arial" panose="020B0604020202020204" pitchFamily="34" charset="0"/>
                        </a:rPr>
                        <a:t>5</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4"/>
                  </a:ext>
                </a:extLst>
              </a:tr>
              <a:tr h="230440">
                <a:tc>
                  <a:txBody>
                    <a:bodyPr/>
                    <a:lstStyle/>
                    <a:p>
                      <a:pPr algn="ctr" fontAlgn="ctr"/>
                      <a:r>
                        <a:rPr lang="tr-TR" sz="1400" b="0" i="0" u="none" strike="noStrike">
                          <a:solidFill>
                            <a:srgbClr val="FF0000"/>
                          </a:solidFill>
                          <a:effectLst/>
                          <a:latin typeface="Arial" panose="020B0604020202020204" pitchFamily="34" charset="0"/>
                        </a:rPr>
                        <a:t>TSH</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dirty="0">
                          <a:solidFill>
                            <a:srgbClr val="FF0000"/>
                          </a:solidFill>
                          <a:effectLst/>
                          <a:latin typeface="Arial" panose="020B0604020202020204" pitchFamily="34" charset="0"/>
                        </a:rPr>
                        <a:t>2006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dirty="0">
                          <a:solidFill>
                            <a:srgbClr val="FF0000"/>
                          </a:solidFill>
                          <a:effectLst/>
                          <a:latin typeface="Arial" panose="020B0604020202020204" pitchFamily="34" charset="0"/>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dirty="0">
                          <a:solidFill>
                            <a:srgbClr val="FF0000"/>
                          </a:solidFill>
                          <a:effectLst/>
                          <a:latin typeface="Arial" panose="020B0604020202020204" pitchFamily="34" charset="0"/>
                        </a:rPr>
                        <a:t>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400" b="0" i="0" u="none" strike="noStrike" dirty="0">
                          <a:solidFill>
                            <a:srgbClr val="FF0000"/>
                          </a:solidFill>
                          <a:effectLst/>
                          <a:latin typeface="Arial" panose="020B0604020202020204" pitchFamily="34" charset="0"/>
                        </a:rPr>
                        <a:t>REHBERLİK HİZMETLERİ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dirty="0">
                          <a:solidFill>
                            <a:srgbClr val="FF0000"/>
                          </a:solidFill>
                          <a:effectLst/>
                          <a:latin typeface="Arial"/>
                        </a:rPr>
                        <a:t>Z</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dirty="0" smtClean="0">
                          <a:solidFill>
                            <a:srgbClr val="FF0000"/>
                          </a:solidFill>
                          <a:effectLst/>
                          <a:latin typeface="Arial"/>
                        </a:rPr>
                        <a:t>3</a:t>
                      </a:r>
                      <a:endParaRPr lang="tr-TR" sz="1400" b="0" i="0" u="none" strike="noStrike" dirty="0">
                        <a:solidFill>
                          <a:srgbClr val="FF0000"/>
                        </a:solidFill>
                        <a:effectLst/>
                        <a:latin typeface="Arial"/>
                      </a:endParaRP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a:solidFill>
                            <a:srgbClr val="FF0000"/>
                          </a:solidFill>
                          <a:effectLst/>
                          <a:latin typeface="Arial" panose="020B0604020202020204" pitchFamily="34" charset="0"/>
                        </a:rPr>
                        <a:t>3</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5"/>
                  </a:ext>
                </a:extLst>
              </a:tr>
              <a:tr h="230440">
                <a:tc>
                  <a:txBody>
                    <a:bodyPr/>
                    <a:lstStyle/>
                    <a:p>
                      <a:pPr algn="ctr" fontAlgn="ctr"/>
                      <a:r>
                        <a:rPr lang="tr-TR" sz="1400" b="0" i="0" u="none" strike="noStrike">
                          <a:solidFill>
                            <a:srgbClr val="FF0000"/>
                          </a:solidFill>
                          <a:effectLst/>
                          <a:latin typeface="Arial" panose="020B0604020202020204" pitchFamily="34" charset="0"/>
                        </a:rPr>
                        <a:t>ATB</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dirty="0">
                          <a:solidFill>
                            <a:srgbClr val="FF0000"/>
                          </a:solidFill>
                          <a:effectLst/>
                          <a:latin typeface="Arial" panose="020B0604020202020204" pitchFamily="34" charset="0"/>
                        </a:rPr>
                        <a:t>2802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dirty="0">
                          <a:solidFill>
                            <a:srgbClr val="FF0000"/>
                          </a:solidFill>
                          <a:effectLst/>
                          <a:latin typeface="Arial" panose="020B0604020202020204" pitchFamily="34" charset="0"/>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dirty="0">
                          <a:solidFill>
                            <a:srgbClr val="FF0000"/>
                          </a:solidFill>
                          <a:effectLst/>
                          <a:latin typeface="Arial" panose="020B0604020202020204" pitchFamily="34" charset="0"/>
                        </a:rPr>
                        <a:t>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400" b="0" i="0" u="none" strike="noStrike" dirty="0">
                          <a:solidFill>
                            <a:srgbClr val="FF0000"/>
                          </a:solidFill>
                          <a:effectLst/>
                          <a:latin typeface="Arial" panose="020B0604020202020204" pitchFamily="34" charset="0"/>
                        </a:rPr>
                        <a:t>ATATÜRK İLKELERİ VE İNK. TARİHİ II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dirty="0">
                          <a:solidFill>
                            <a:srgbClr val="FF0000"/>
                          </a:solidFill>
                          <a:effectLst/>
                          <a:latin typeface="Arial"/>
                        </a:rPr>
                        <a:t>Z</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dirty="0" smtClean="0">
                          <a:solidFill>
                            <a:srgbClr val="FF0000"/>
                          </a:solidFill>
                          <a:effectLst/>
                          <a:latin typeface="Arial"/>
                        </a:rPr>
                        <a:t>2</a:t>
                      </a:r>
                      <a:endParaRPr lang="tr-TR" sz="1400" b="0" i="0" u="none" strike="noStrike" dirty="0">
                        <a:solidFill>
                          <a:srgbClr val="FF0000"/>
                        </a:solidFill>
                        <a:effectLst/>
                        <a:latin typeface="Arial"/>
                      </a:endParaRP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dirty="0">
                          <a:solidFill>
                            <a:srgbClr val="FF0000"/>
                          </a:solidFill>
                          <a:effectLst/>
                          <a:latin typeface="Arial" panose="020B0604020202020204" pitchFamily="34" charset="0"/>
                        </a:rPr>
                        <a:t>2</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6"/>
                  </a:ext>
                </a:extLst>
              </a:tr>
              <a:tr h="230440">
                <a:tc>
                  <a:txBody>
                    <a:bodyPr/>
                    <a:lstStyle/>
                    <a:p>
                      <a:pPr algn="ctr" fontAlgn="ctr"/>
                      <a:r>
                        <a:rPr lang="tr-TR" sz="1400" b="0" i="0" u="none" strike="noStrike">
                          <a:solidFill>
                            <a:srgbClr val="FF0000"/>
                          </a:solidFill>
                          <a:effectLst/>
                          <a:latin typeface="Arial" panose="020B0604020202020204" pitchFamily="34" charset="0"/>
                        </a:rPr>
                        <a:t>TDB</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400" b="0" i="0" u="none" strike="noStrike">
                          <a:solidFill>
                            <a:srgbClr val="FF0000"/>
                          </a:solidFill>
                          <a:effectLst/>
                          <a:latin typeface="Arial" panose="020B0604020202020204" pitchFamily="34" charset="0"/>
                        </a:rPr>
                        <a:t>2802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400" b="0" i="0" u="none" strike="noStrike">
                          <a:solidFill>
                            <a:srgbClr val="FF0000"/>
                          </a:solidFill>
                          <a:effectLst/>
                          <a:latin typeface="Arial" panose="020B0604020202020204" pitchFamily="34" charset="0"/>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400" b="0" i="0" u="none" strike="noStrike" dirty="0">
                          <a:solidFill>
                            <a:srgbClr val="FF0000"/>
                          </a:solidFill>
                          <a:effectLst/>
                          <a:latin typeface="Arial" panose="020B0604020202020204" pitchFamily="34" charset="0"/>
                        </a:rPr>
                        <a:t>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tr-TR" sz="1400" b="0" i="0" u="none" strike="noStrike" dirty="0">
                          <a:solidFill>
                            <a:srgbClr val="FF0000"/>
                          </a:solidFill>
                          <a:effectLst/>
                          <a:latin typeface="Arial" panose="020B0604020202020204" pitchFamily="34" charset="0"/>
                        </a:rPr>
                        <a:t>TÜRK DİLİ II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400" b="0" i="0" u="none" strike="noStrike" dirty="0">
                          <a:solidFill>
                            <a:srgbClr val="FF0000"/>
                          </a:solidFill>
                          <a:effectLst/>
                          <a:latin typeface="Arial"/>
                        </a:rPr>
                        <a:t>Z</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400" b="0" i="0" u="none" strike="noStrike" dirty="0" smtClean="0">
                          <a:solidFill>
                            <a:srgbClr val="FF0000"/>
                          </a:solidFill>
                          <a:effectLst/>
                          <a:latin typeface="Arial"/>
                        </a:rPr>
                        <a:t>2</a:t>
                      </a:r>
                      <a:endParaRPr lang="tr-TR" sz="1400" b="0" i="0" u="none" strike="noStrike" dirty="0">
                        <a:solidFill>
                          <a:srgbClr val="FF0000"/>
                        </a:solidFill>
                        <a:effectLst/>
                        <a:latin typeface="Arial"/>
                      </a:endParaRP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400" b="0" i="0" u="none" strike="noStrike" dirty="0">
                          <a:solidFill>
                            <a:srgbClr val="FF0000"/>
                          </a:solidFill>
                          <a:effectLst/>
                          <a:latin typeface="Arial" panose="020B0604020202020204" pitchFamily="34" charset="0"/>
                        </a:rPr>
                        <a:t>2</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7"/>
                  </a:ext>
                </a:extLst>
              </a:tr>
              <a:tr h="241139">
                <a:tc gridSpan="6">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0" lang="tr-TR" sz="1400" b="1" i="0" u="none" strike="noStrike" kern="1200" cap="none" spc="0" normalizeH="0" baseline="0" noProof="0" dirty="0" smtClean="0">
                          <a:ln>
                            <a:noFill/>
                          </a:ln>
                          <a:solidFill>
                            <a:srgbClr val="FF0000"/>
                          </a:solidFill>
                          <a:effectLst/>
                          <a:uLnTx/>
                          <a:uFillTx/>
                          <a:latin typeface="Arial"/>
                          <a:ea typeface="+mn-ea"/>
                          <a:cs typeface="+mn-cs"/>
                        </a:rPr>
                        <a:t>Zorunlu Ders Toplam</a:t>
                      </a:r>
                      <a:r>
                        <a:rPr kumimoji="0" lang="tr-TR" sz="1400" b="1" i="0" u="none" strike="noStrike" kern="1200" cap="none" spc="0" normalizeH="0" baseline="0" noProof="0" dirty="0">
                          <a:ln>
                            <a:noFill/>
                          </a:ln>
                          <a:solidFill>
                            <a:srgbClr val="FF0000"/>
                          </a:solidFill>
                          <a:effectLst/>
                          <a:uLnTx/>
                          <a:uFillTx/>
                          <a:latin typeface="Arial"/>
                          <a:ea typeface="+mn-ea"/>
                          <a:cs typeface="+mn-cs"/>
                        </a:rPr>
                        <a:t>ı</a:t>
                      </a:r>
                      <a:r>
                        <a:rPr lang="tr-TR" sz="1400" b="1" i="0" u="none" strike="noStrike" dirty="0">
                          <a:solidFill>
                            <a:srgbClr val="FF0000"/>
                          </a:solidFill>
                          <a:effectLst/>
                          <a:latin typeface="Arial"/>
                        </a:rPr>
                        <a:t> </a:t>
                      </a:r>
                    </a:p>
                  </a:txBody>
                  <a:tcPr marL="7144" marR="7144" marT="714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pPr algn="ctr" fontAlgn="ctr"/>
                      <a:endParaRPr lang="tr-TR" sz="1000" b="0" i="0" u="none" strike="noStrike" dirty="0">
                        <a:effectLst/>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1" i="0" u="none" strike="noStrike" dirty="0" smtClean="0">
                          <a:solidFill>
                            <a:srgbClr val="FF0000"/>
                          </a:solidFill>
                          <a:effectLst/>
                          <a:latin typeface="Arial"/>
                        </a:rPr>
                        <a:t>18</a:t>
                      </a:r>
                      <a:endParaRPr lang="tr-TR" sz="1400" b="1" i="0" u="none" strike="noStrike" dirty="0">
                        <a:solidFill>
                          <a:srgbClr val="FF0000"/>
                        </a:solidFill>
                        <a:effectLst/>
                        <a:latin typeface="Arial"/>
                      </a:endParaRP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1" i="0" u="none" strike="noStrike" dirty="0">
                          <a:solidFill>
                            <a:srgbClr val="FF0000"/>
                          </a:solidFill>
                          <a:effectLst/>
                          <a:latin typeface="Arial"/>
                        </a:rPr>
                        <a:t>21</a:t>
                      </a:r>
                    </a:p>
                  </a:txBody>
                  <a:tcPr marL="7144" marR="7144" marT="714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8"/>
                  </a:ext>
                </a:extLst>
              </a:tr>
              <a:tr h="249806">
                <a:tc>
                  <a:txBody>
                    <a:bodyPr/>
                    <a:lstStyle/>
                    <a:p>
                      <a:pPr algn="ctr" fontAlgn="ctr"/>
                      <a:r>
                        <a:rPr lang="tr-TR" sz="1400" b="0" i="0" u="none" strike="noStrike" dirty="0">
                          <a:solidFill>
                            <a:srgbClr val="7030A0"/>
                          </a:solidFill>
                          <a:effectLst/>
                          <a:latin typeface="Arial" panose="020B0604020202020204" pitchFamily="34" charset="0"/>
                        </a:rPr>
                        <a:t>TOİ</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a:solidFill>
                            <a:srgbClr val="7030A0"/>
                          </a:solidFill>
                          <a:effectLst/>
                          <a:latin typeface="Arial" panose="020B0604020202020204" pitchFamily="34" charset="0"/>
                        </a:rPr>
                        <a:t>2912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a:solidFill>
                            <a:srgbClr val="7030A0"/>
                          </a:solidFill>
                          <a:effectLst/>
                          <a:latin typeface="Arial" panose="020B0604020202020204" pitchFamily="34" charset="0"/>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a:solidFill>
                            <a:srgbClr val="7030A0"/>
                          </a:solidFill>
                          <a:effectLst/>
                          <a:latin typeface="Arial" panose="020B0604020202020204" pitchFamily="34" charset="0"/>
                        </a:rPr>
                        <a:t>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400" b="0" i="0" u="none" strike="noStrike" dirty="0">
                          <a:solidFill>
                            <a:srgbClr val="7030A0"/>
                          </a:solidFill>
                          <a:effectLst/>
                          <a:latin typeface="Arial" panose="020B0604020202020204" pitchFamily="34" charset="0"/>
                        </a:rPr>
                        <a:t>TURİZM EKONOMİSİ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dirty="0">
                          <a:solidFill>
                            <a:srgbClr val="7030A0"/>
                          </a:solidFill>
                          <a:effectLst/>
                          <a:latin typeface="Arial"/>
                        </a:rPr>
                        <a:t>S</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dirty="0">
                          <a:solidFill>
                            <a:srgbClr val="7030A0"/>
                          </a:solidFill>
                          <a:effectLst/>
                          <a:latin typeface="Arial"/>
                        </a:rPr>
                        <a:t>3</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1" i="0" u="none" strike="noStrike" dirty="0">
                          <a:solidFill>
                            <a:srgbClr val="7030A0"/>
                          </a:solidFill>
                          <a:effectLst/>
                          <a:latin typeface="Arial" panose="020B0604020202020204" pitchFamily="34" charset="0"/>
                        </a:rPr>
                        <a:t>3</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9"/>
                  </a:ext>
                </a:extLst>
              </a:tr>
              <a:tr h="249806">
                <a:tc>
                  <a:txBody>
                    <a:bodyPr/>
                    <a:lstStyle/>
                    <a:p>
                      <a:pPr algn="ctr" fontAlgn="ctr"/>
                      <a:r>
                        <a:rPr lang="tr-TR" sz="1400" b="0" i="0" u="none" strike="noStrike" dirty="0">
                          <a:solidFill>
                            <a:srgbClr val="0070C0"/>
                          </a:solidFill>
                          <a:effectLst/>
                          <a:latin typeface="Arial" panose="020B0604020202020204" pitchFamily="34" charset="0"/>
                        </a:rPr>
                        <a:t>YDB</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dirty="0">
                          <a:solidFill>
                            <a:srgbClr val="0070C0"/>
                          </a:solidFill>
                          <a:effectLst/>
                          <a:latin typeface="Arial" panose="020B0604020202020204" pitchFamily="34" charset="0"/>
                        </a:rPr>
                        <a:t>2912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dirty="0">
                          <a:solidFill>
                            <a:srgbClr val="0070C0"/>
                          </a:solidFill>
                          <a:effectLst/>
                          <a:latin typeface="Arial" panose="020B0604020202020204" pitchFamily="34" charset="0"/>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dirty="0">
                          <a:solidFill>
                            <a:srgbClr val="0070C0"/>
                          </a:solidFill>
                          <a:effectLst/>
                          <a:latin typeface="Arial" panose="020B0604020202020204" pitchFamily="34" charset="0"/>
                        </a:rPr>
                        <a:t>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400" b="0" i="0" u="none" strike="noStrike" dirty="0">
                          <a:solidFill>
                            <a:srgbClr val="0070C0"/>
                          </a:solidFill>
                          <a:effectLst/>
                          <a:latin typeface="Arial" panose="020B0604020202020204" pitchFamily="34" charset="0"/>
                        </a:rPr>
                        <a:t>MESLEKİ YABANCI DİL II (ALMANCA</a:t>
                      </a:r>
                      <a:r>
                        <a:rPr lang="tr-TR" sz="1400" b="0" i="0" u="none" strike="noStrike" dirty="0" smtClean="0">
                          <a:solidFill>
                            <a:srgbClr val="0070C0"/>
                          </a:solidFill>
                          <a:effectLst/>
                          <a:latin typeface="Arial" panose="020B0604020202020204" pitchFamily="34" charset="0"/>
                        </a:rPr>
                        <a:t>)</a:t>
                      </a:r>
                      <a:r>
                        <a:rPr lang="tr-TR" sz="1400" b="0" i="0" u="none" strike="noStrike" dirty="0" smtClean="0">
                          <a:solidFill>
                            <a:srgbClr val="FF0000"/>
                          </a:solidFill>
                          <a:effectLst/>
                          <a:latin typeface="Arial" panose="020B0604020202020204" pitchFamily="34" charset="0"/>
                        </a:rPr>
                        <a:t>*</a:t>
                      </a:r>
                      <a:endParaRPr lang="tr-TR" sz="1400" b="0" i="0" u="none" strike="noStrike" dirty="0">
                        <a:solidFill>
                          <a:srgbClr val="FF0000"/>
                        </a:solidFill>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dirty="0">
                          <a:solidFill>
                            <a:srgbClr val="0070C0"/>
                          </a:solidFill>
                          <a:effectLst/>
                          <a:latin typeface="Arial"/>
                        </a:rPr>
                        <a:t>S</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dirty="0" smtClean="0">
                          <a:solidFill>
                            <a:srgbClr val="0070C0"/>
                          </a:solidFill>
                          <a:effectLst/>
                          <a:latin typeface="Arial"/>
                        </a:rPr>
                        <a:t>3</a:t>
                      </a:r>
                      <a:endParaRPr lang="tr-TR" sz="1400" b="0" i="0" u="none" strike="noStrike" dirty="0">
                        <a:solidFill>
                          <a:srgbClr val="0070C0"/>
                        </a:solidFill>
                        <a:effectLst/>
                        <a:latin typeface="Arial"/>
                      </a:endParaRP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1" i="0" u="none" strike="noStrike">
                          <a:solidFill>
                            <a:srgbClr val="0070C0"/>
                          </a:solidFill>
                          <a:effectLst/>
                          <a:latin typeface="Arial" panose="020B0604020202020204" pitchFamily="34" charset="0"/>
                        </a:rPr>
                        <a:t>3</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862378768"/>
                  </a:ext>
                </a:extLst>
              </a:tr>
              <a:tr h="249806">
                <a:tc>
                  <a:txBody>
                    <a:bodyPr/>
                    <a:lstStyle/>
                    <a:p>
                      <a:pPr algn="ctr" fontAlgn="ctr"/>
                      <a:r>
                        <a:rPr lang="tr-TR" sz="1400" b="0" i="0" u="none" strike="noStrike" dirty="0" smtClean="0">
                          <a:solidFill>
                            <a:srgbClr val="0070C0"/>
                          </a:solidFill>
                          <a:effectLst/>
                          <a:latin typeface="Arial"/>
                        </a:rPr>
                        <a:t>MAT</a:t>
                      </a:r>
                      <a:endParaRPr lang="tr-TR" sz="1400" b="0" i="0" u="none" strike="noStrike" dirty="0">
                        <a:solidFill>
                          <a:srgbClr val="0070C0"/>
                        </a:solidFill>
                        <a:effectLst/>
                        <a:latin typeface="Arial"/>
                      </a:endParaRP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dirty="0" smtClean="0">
                          <a:solidFill>
                            <a:srgbClr val="0070C0"/>
                          </a:solidFill>
                          <a:effectLst/>
                          <a:latin typeface="Arial"/>
                        </a:rPr>
                        <a:t>2904</a:t>
                      </a:r>
                      <a:endParaRPr lang="tr-TR" sz="1400" b="0" i="0" u="none" strike="noStrike" dirty="0">
                        <a:solidFill>
                          <a:srgbClr val="0070C0"/>
                        </a:solidFill>
                        <a:effectLst/>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dirty="0" smtClean="0">
                          <a:solidFill>
                            <a:srgbClr val="0070C0"/>
                          </a:solidFill>
                          <a:effectLst/>
                          <a:latin typeface="Arial"/>
                        </a:rPr>
                        <a:t>2</a:t>
                      </a:r>
                      <a:endParaRPr lang="tr-TR" sz="1400" b="0" i="0" u="none" strike="noStrike" dirty="0">
                        <a:solidFill>
                          <a:srgbClr val="0070C0"/>
                        </a:solidFill>
                        <a:effectLst/>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dirty="0" smtClean="0">
                          <a:solidFill>
                            <a:srgbClr val="0070C0"/>
                          </a:solidFill>
                          <a:effectLst/>
                          <a:latin typeface="Arial"/>
                        </a:rPr>
                        <a:t>4</a:t>
                      </a:r>
                      <a:endParaRPr lang="tr-TR" sz="1400" b="0" i="0" u="none" strike="noStrike" dirty="0">
                        <a:solidFill>
                          <a:srgbClr val="0070C0"/>
                        </a:solidFill>
                        <a:effectLst/>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400" b="0" i="0" u="none" strike="noStrike" dirty="0" smtClean="0">
                          <a:solidFill>
                            <a:srgbClr val="0070C0"/>
                          </a:solidFill>
                          <a:effectLst/>
                          <a:latin typeface="Arial"/>
                        </a:rPr>
                        <a:t>MATEMATİK</a:t>
                      </a:r>
                      <a:endParaRPr lang="tr-TR" sz="1400" b="0" i="0" u="none" strike="noStrike" dirty="0">
                        <a:solidFill>
                          <a:srgbClr val="0070C0"/>
                        </a:solidFill>
                        <a:effectLst/>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dirty="0" smtClean="0">
                          <a:solidFill>
                            <a:srgbClr val="0070C0"/>
                          </a:solidFill>
                          <a:effectLst/>
                          <a:latin typeface="Arial"/>
                        </a:rPr>
                        <a:t>S</a:t>
                      </a:r>
                      <a:endParaRPr lang="tr-TR" sz="1400" b="0" i="0" u="none" strike="noStrike" dirty="0">
                        <a:solidFill>
                          <a:srgbClr val="0070C0"/>
                        </a:solidFill>
                        <a:effectLst/>
                        <a:latin typeface="Arial"/>
                      </a:endParaRP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dirty="0" smtClean="0">
                          <a:solidFill>
                            <a:srgbClr val="0070C0"/>
                          </a:solidFill>
                          <a:effectLst/>
                          <a:latin typeface="Arial"/>
                        </a:rPr>
                        <a:t>3</a:t>
                      </a:r>
                      <a:endParaRPr lang="tr-TR" sz="1400" b="0" i="0" u="none" strike="noStrike" dirty="0">
                        <a:solidFill>
                          <a:srgbClr val="0070C0"/>
                        </a:solidFill>
                        <a:effectLst/>
                        <a:latin typeface="Arial"/>
                      </a:endParaRP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1" i="0" u="none" strike="noStrike" dirty="0" smtClean="0">
                          <a:solidFill>
                            <a:srgbClr val="0070C0"/>
                          </a:solidFill>
                          <a:effectLst/>
                          <a:latin typeface="Arial" panose="020B0604020202020204" pitchFamily="34" charset="0"/>
                        </a:rPr>
                        <a:t>3</a:t>
                      </a:r>
                      <a:endParaRPr lang="tr-TR" sz="1400" b="1" i="0" u="none" strike="noStrike" dirty="0">
                        <a:solidFill>
                          <a:srgbClr val="0070C0"/>
                        </a:solidFill>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770640546"/>
                  </a:ext>
                </a:extLst>
              </a:tr>
              <a:tr h="249806">
                <a:tc>
                  <a:txBody>
                    <a:bodyPr/>
                    <a:lstStyle/>
                    <a:p>
                      <a:pPr algn="ctr" fontAlgn="ctr"/>
                      <a:r>
                        <a:rPr lang="tr-TR" sz="1400" b="0" i="0" u="none" strike="noStrike" dirty="0">
                          <a:solidFill>
                            <a:srgbClr val="0070C0"/>
                          </a:solidFill>
                          <a:effectLst/>
                          <a:latin typeface="Arial" panose="020B0604020202020204" pitchFamily="34" charset="0"/>
                        </a:rPr>
                        <a:t>TSH</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a:solidFill>
                            <a:srgbClr val="0070C0"/>
                          </a:solidFill>
                          <a:effectLst/>
                          <a:latin typeface="Arial" panose="020B0604020202020204" pitchFamily="34" charset="0"/>
                        </a:rPr>
                        <a:t>2514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dirty="0">
                          <a:solidFill>
                            <a:srgbClr val="0070C0"/>
                          </a:solidFill>
                          <a:effectLst/>
                          <a:latin typeface="Arial" panose="020B0604020202020204" pitchFamily="34" charset="0"/>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dirty="0">
                          <a:solidFill>
                            <a:srgbClr val="0070C0"/>
                          </a:solidFill>
                          <a:effectLst/>
                          <a:latin typeface="Arial" panose="020B0604020202020204" pitchFamily="34" charset="0"/>
                        </a:rPr>
                        <a:t>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400" b="0" i="0" u="none" strike="noStrike" dirty="0">
                          <a:solidFill>
                            <a:srgbClr val="0070C0"/>
                          </a:solidFill>
                          <a:effectLst/>
                          <a:latin typeface="Arial" panose="020B0604020202020204" pitchFamily="34" charset="0"/>
                        </a:rPr>
                        <a:t>SEMİNER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dirty="0">
                          <a:solidFill>
                            <a:srgbClr val="0070C0"/>
                          </a:solidFill>
                          <a:effectLst/>
                          <a:latin typeface="Arial"/>
                        </a:rPr>
                        <a:t>S</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dirty="0">
                          <a:solidFill>
                            <a:srgbClr val="0070C0"/>
                          </a:solidFill>
                          <a:effectLst/>
                          <a:latin typeface="Arial"/>
                        </a:rPr>
                        <a:t>2</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1" i="0" u="none" strike="noStrike" dirty="0">
                          <a:solidFill>
                            <a:srgbClr val="0070C0"/>
                          </a:solidFill>
                          <a:effectLst/>
                          <a:latin typeface="Arial" panose="020B0604020202020204" pitchFamily="34" charset="0"/>
                        </a:rPr>
                        <a:t>3</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13"/>
                  </a:ext>
                </a:extLst>
              </a:tr>
              <a:tr h="249806">
                <a:tc>
                  <a:txBody>
                    <a:bodyPr/>
                    <a:lstStyle/>
                    <a:p>
                      <a:pPr algn="ctr" fontAlgn="ctr"/>
                      <a:r>
                        <a:rPr lang="tr-TR" sz="1400" b="0" i="0" u="none" strike="noStrike" dirty="0">
                          <a:solidFill>
                            <a:srgbClr val="0070C0"/>
                          </a:solidFill>
                          <a:effectLst/>
                          <a:latin typeface="Arial"/>
                        </a:rPr>
                        <a:t>TSH</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dirty="0">
                          <a:solidFill>
                            <a:srgbClr val="0070C0"/>
                          </a:solidFill>
                          <a:effectLst/>
                          <a:latin typeface="Arial"/>
                        </a:rPr>
                        <a:t>2504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dirty="0">
                          <a:solidFill>
                            <a:srgbClr val="0070C0"/>
                          </a:solidFill>
                          <a:effectLst/>
                          <a:latin typeface="Arial"/>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dirty="0">
                          <a:solidFill>
                            <a:srgbClr val="0070C0"/>
                          </a:solidFill>
                          <a:effectLst/>
                          <a:latin typeface="Arial"/>
                        </a:rPr>
                        <a:t>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400" b="0" i="0" u="none" strike="noStrike" dirty="0">
                          <a:solidFill>
                            <a:srgbClr val="0070C0"/>
                          </a:solidFill>
                          <a:effectLst/>
                          <a:latin typeface="Arial"/>
                        </a:rPr>
                        <a:t>İŞ ORGANİZASYONU</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dirty="0">
                          <a:solidFill>
                            <a:schemeClr val="accent3"/>
                          </a:solidFill>
                          <a:effectLst/>
                          <a:latin typeface="Arial"/>
                        </a:rPr>
                        <a:t>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dirty="0">
                          <a:solidFill>
                            <a:schemeClr val="accent3"/>
                          </a:solidFill>
                          <a:effectLst/>
                          <a:latin typeface="Arial"/>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1" i="0" u="none" strike="noStrike" dirty="0" smtClean="0">
                          <a:solidFill>
                            <a:srgbClr val="0070C0"/>
                          </a:solidFill>
                          <a:effectLst/>
                          <a:latin typeface="Arial" panose="020B0604020202020204" pitchFamily="34" charset="0"/>
                        </a:rPr>
                        <a:t>3</a:t>
                      </a:r>
                      <a:endParaRPr lang="tr-TR" sz="1400" b="1" i="0" u="none" strike="noStrike" dirty="0">
                        <a:solidFill>
                          <a:srgbClr val="0070C0"/>
                        </a:solidFill>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9806">
                <a:tc>
                  <a:txBody>
                    <a:bodyPr/>
                    <a:lstStyle/>
                    <a:p>
                      <a:pPr algn="ctr" fontAlgn="ctr"/>
                      <a:r>
                        <a:rPr lang="tr-TR" sz="1400" b="0" i="0" u="none" strike="noStrike" dirty="0" smtClean="0">
                          <a:solidFill>
                            <a:srgbClr val="0070C0"/>
                          </a:solidFill>
                          <a:effectLst/>
                          <a:latin typeface="Arial"/>
                        </a:rPr>
                        <a:t>TRP</a:t>
                      </a:r>
                      <a:endParaRPr lang="tr-TR" sz="1400" b="0" i="0" u="none" strike="noStrike" dirty="0">
                        <a:solidFill>
                          <a:srgbClr val="0070C0"/>
                        </a:solidFill>
                        <a:effectLst/>
                        <a:latin typeface="Arial"/>
                      </a:endParaRP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dirty="0" smtClean="0">
                          <a:solidFill>
                            <a:srgbClr val="0070C0"/>
                          </a:solidFill>
                          <a:effectLst/>
                          <a:latin typeface="Arial"/>
                        </a:rPr>
                        <a:t>2902</a:t>
                      </a:r>
                      <a:endParaRPr lang="tr-TR" sz="1400" b="0" i="0" u="none" strike="noStrike" dirty="0">
                        <a:solidFill>
                          <a:srgbClr val="0070C0"/>
                        </a:solidFill>
                        <a:effectLst/>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dirty="0" smtClean="0">
                          <a:solidFill>
                            <a:srgbClr val="0070C0"/>
                          </a:solidFill>
                          <a:effectLst/>
                          <a:latin typeface="Arial"/>
                        </a:rPr>
                        <a:t>2</a:t>
                      </a:r>
                      <a:endParaRPr lang="tr-TR" sz="1400" b="0" i="0" u="none" strike="noStrike" dirty="0">
                        <a:solidFill>
                          <a:srgbClr val="0070C0"/>
                        </a:solidFill>
                        <a:effectLst/>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dirty="0" smtClean="0">
                          <a:solidFill>
                            <a:srgbClr val="0070C0"/>
                          </a:solidFill>
                          <a:effectLst/>
                          <a:latin typeface="Arial"/>
                        </a:rPr>
                        <a:t>3</a:t>
                      </a:r>
                      <a:endParaRPr lang="tr-TR" sz="1400" b="0" i="0" u="none" strike="noStrike" dirty="0">
                        <a:solidFill>
                          <a:srgbClr val="0070C0"/>
                        </a:solidFill>
                        <a:effectLst/>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400" b="0" i="0" u="none" strike="noStrike" dirty="0" smtClean="0">
                          <a:solidFill>
                            <a:srgbClr val="0070C0"/>
                          </a:solidFill>
                          <a:effectLst/>
                          <a:latin typeface="Arial"/>
                        </a:rPr>
                        <a:t>MİTOLOJİ</a:t>
                      </a:r>
                      <a:endParaRPr lang="tr-TR" sz="1400" b="0" i="0" u="none" strike="noStrike" dirty="0">
                        <a:solidFill>
                          <a:srgbClr val="0070C0"/>
                        </a:solidFill>
                        <a:effectLst/>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dirty="0" smtClean="0">
                          <a:solidFill>
                            <a:schemeClr val="accent3"/>
                          </a:solidFill>
                          <a:effectLst/>
                          <a:latin typeface="Arial"/>
                        </a:rPr>
                        <a:t>S</a:t>
                      </a:r>
                      <a:endParaRPr lang="tr-TR" sz="1400" b="0" i="0" u="none" strike="noStrike" dirty="0">
                        <a:solidFill>
                          <a:schemeClr val="accent3"/>
                        </a:solidFill>
                        <a:effectLst/>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dirty="0" smtClean="0">
                          <a:solidFill>
                            <a:schemeClr val="accent3"/>
                          </a:solidFill>
                          <a:effectLst/>
                          <a:latin typeface="Arial"/>
                        </a:rPr>
                        <a:t>3</a:t>
                      </a:r>
                      <a:endParaRPr lang="tr-TR" sz="1400" b="0" i="0" u="none" strike="noStrike" dirty="0">
                        <a:solidFill>
                          <a:schemeClr val="accent3"/>
                        </a:solidFill>
                        <a:effectLst/>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1" i="0" u="none" strike="noStrike" dirty="0" smtClean="0">
                          <a:solidFill>
                            <a:srgbClr val="0070C0"/>
                          </a:solidFill>
                          <a:effectLst/>
                          <a:latin typeface="Arial" panose="020B0604020202020204" pitchFamily="34" charset="0"/>
                        </a:rPr>
                        <a:t>3</a:t>
                      </a:r>
                      <a:endParaRPr lang="tr-TR" sz="1400" b="1" i="0" u="none" strike="noStrike" dirty="0">
                        <a:solidFill>
                          <a:srgbClr val="0070C0"/>
                        </a:solidFill>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0938">
                <a:tc gridSpan="6">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0" lang="tr-TR" sz="1400" b="1" i="0" u="none" strike="noStrike" kern="1200" cap="none" spc="0" normalizeH="0" baseline="0" noProof="0" dirty="0" smtClean="0">
                          <a:ln>
                            <a:noFill/>
                          </a:ln>
                          <a:solidFill>
                            <a:srgbClr val="0070C0"/>
                          </a:solidFill>
                          <a:effectLst/>
                          <a:uLnTx/>
                          <a:uFillTx/>
                          <a:latin typeface="Arial"/>
                          <a:ea typeface="+mn-ea"/>
                          <a:cs typeface="+mn-cs"/>
                        </a:rPr>
                        <a:t>Seçmeli Ders Toplamı</a:t>
                      </a:r>
                    </a:p>
                  </a:txBody>
                  <a:tcPr marL="7144" marR="7144" marT="714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pPr algn="ctr" fontAlgn="ctr"/>
                      <a:endParaRPr lang="tr-TR" sz="1000" b="0" i="0" u="none" strike="noStrike" dirty="0">
                        <a:effectLst/>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1" i="0" u="none" strike="noStrike" dirty="0" smtClean="0">
                          <a:solidFill>
                            <a:srgbClr val="0070C0"/>
                          </a:solidFill>
                          <a:effectLst/>
                          <a:latin typeface="Arial"/>
                        </a:rPr>
                        <a:t>8-9</a:t>
                      </a:r>
                      <a:endParaRPr lang="tr-TR" sz="1400" b="1" i="0" u="none" strike="noStrike" dirty="0">
                        <a:solidFill>
                          <a:srgbClr val="0070C0"/>
                        </a:solidFill>
                        <a:effectLst/>
                        <a:latin typeface="Arial"/>
                      </a:endParaRP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1" i="0" u="none" strike="noStrike" dirty="0" smtClean="0">
                          <a:solidFill>
                            <a:srgbClr val="0070C0"/>
                          </a:solidFill>
                          <a:effectLst/>
                          <a:latin typeface="Arial"/>
                        </a:rPr>
                        <a:t>9</a:t>
                      </a:r>
                      <a:endParaRPr lang="tr-TR" sz="1400" b="1" i="0" u="none" strike="noStrike" dirty="0">
                        <a:solidFill>
                          <a:srgbClr val="0070C0"/>
                        </a:solidFill>
                        <a:effectLst/>
                        <a:latin typeface="Arial"/>
                      </a:endParaRPr>
                    </a:p>
                  </a:txBody>
                  <a:tcPr marL="7144" marR="7144" marT="714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14"/>
                  </a:ext>
                </a:extLst>
              </a:tr>
              <a:tr h="309924">
                <a:tc gridSpan="6">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0" lang="tr-TR" sz="1600" b="0" i="0" u="none" strike="noStrike" kern="1200" cap="none" spc="0" normalizeH="0" baseline="0" noProof="0" dirty="0" smtClean="0">
                          <a:ln>
                            <a:noFill/>
                          </a:ln>
                          <a:solidFill>
                            <a:prstClr val="black"/>
                          </a:solidFill>
                          <a:effectLst/>
                          <a:uLnTx/>
                          <a:uFillTx/>
                          <a:latin typeface="Arial"/>
                          <a:ea typeface="+mn-ea"/>
                          <a:cs typeface="+mn-cs"/>
                        </a:rPr>
                        <a:t>GENEL TOPLAM</a:t>
                      </a:r>
                    </a:p>
                  </a:txBody>
                  <a:tcPr marL="7144" marR="7144" marT="714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pPr algn="ctr" fontAlgn="ctr"/>
                      <a:endParaRPr lang="tr-TR" sz="1000" b="0" i="0" u="none" strike="noStrike" dirty="0">
                        <a:effectLst/>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dirty="0" smtClean="0">
                          <a:effectLst/>
                          <a:latin typeface="Arial"/>
                        </a:rPr>
                        <a:t>25-27</a:t>
                      </a:r>
                      <a:endParaRPr lang="tr-TR" sz="1400" b="0" i="0" u="none" strike="noStrike" dirty="0">
                        <a:effectLst/>
                        <a:latin typeface="Arial"/>
                      </a:endParaRP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600" b="1" i="0" u="none" strike="noStrike" dirty="0" smtClean="0">
                          <a:effectLst/>
                          <a:latin typeface="Arial"/>
                        </a:rPr>
                        <a:t>30</a:t>
                      </a:r>
                      <a:endParaRPr lang="tr-TR" sz="1600" b="1" i="0" u="none" strike="noStrike" dirty="0">
                        <a:effectLst/>
                        <a:latin typeface="Arial"/>
                      </a:endParaRPr>
                    </a:p>
                  </a:txBody>
                  <a:tcPr marL="7144" marR="7144" marT="714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15"/>
                  </a:ext>
                </a:extLst>
              </a:tr>
            </a:tbl>
          </a:graphicData>
        </a:graphic>
      </p:graphicFrame>
      <p:sp>
        <p:nvSpPr>
          <p:cNvPr id="3" name="Metin kutusu 2"/>
          <p:cNvSpPr txBox="1"/>
          <p:nvPr/>
        </p:nvSpPr>
        <p:spPr>
          <a:xfrm>
            <a:off x="623392" y="5589240"/>
            <a:ext cx="10945216" cy="923330"/>
          </a:xfrm>
          <a:prstGeom prst="rect">
            <a:avLst/>
          </a:prstGeom>
          <a:noFill/>
        </p:spPr>
        <p:txBody>
          <a:bodyPr wrap="square" rtlCol="0">
            <a:spAutoFit/>
          </a:bodyPr>
          <a:lstStyle/>
          <a:p>
            <a:r>
              <a:rPr lang="tr-TR" b="1" dirty="0" smtClean="0">
                <a:solidFill>
                  <a:srgbClr val="FF0000"/>
                </a:solidFill>
              </a:rPr>
              <a:t>Not:</a:t>
            </a:r>
            <a:r>
              <a:rPr lang="tr-TR" dirty="0" smtClean="0">
                <a:solidFill>
                  <a:srgbClr val="FF0000"/>
                </a:solidFill>
              </a:rPr>
              <a:t> </a:t>
            </a:r>
            <a:r>
              <a:rPr lang="tr-TR" dirty="0" smtClean="0"/>
              <a:t>Mesleki </a:t>
            </a:r>
            <a:r>
              <a:rPr lang="tr-TR" dirty="0"/>
              <a:t>Yabancı Dil </a:t>
            </a:r>
            <a:r>
              <a:rPr lang="tr-TR" dirty="0" smtClean="0"/>
              <a:t>II </a:t>
            </a:r>
            <a:r>
              <a:rPr lang="tr-TR" dirty="0"/>
              <a:t>(Almanca)  </a:t>
            </a:r>
            <a:r>
              <a:rPr lang="tr-TR" dirty="0" smtClean="0"/>
              <a:t>dersini </a:t>
            </a:r>
            <a:r>
              <a:rPr lang="tr-TR" dirty="0"/>
              <a:t>Güz Yarıyılında </a:t>
            </a:r>
            <a:r>
              <a:rPr lang="tr-TR" dirty="0" smtClean="0"/>
              <a:t>Mesleki Yabancı Dil I (Almanca) </a:t>
            </a:r>
            <a:r>
              <a:rPr lang="tr-TR" dirty="0"/>
              <a:t>alan öğrenciler seçilebilir.</a:t>
            </a:r>
          </a:p>
          <a:p>
            <a:endParaRPr lang="tr-TR" dirty="0">
              <a:solidFill>
                <a:srgbClr val="FF0000"/>
              </a:solidFill>
            </a:endParaRPr>
          </a:p>
        </p:txBody>
      </p:sp>
    </p:spTree>
    <p:extLst>
      <p:ext uri="{BB962C8B-B14F-4D97-AF65-F5344CB8AC3E}">
        <p14:creationId xmlns:p14="http://schemas.microsoft.com/office/powerpoint/2010/main" val="388532834"/>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k">
  <a:themeElements>
    <a:clrScheme name="Organik">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k">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k">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Organik</Template>
  <TotalTime>1641</TotalTime>
  <Words>562</Words>
  <Application>Microsoft Office PowerPoint</Application>
  <PresentationFormat>Özel</PresentationFormat>
  <Paragraphs>233</Paragraphs>
  <Slides>6</Slides>
  <Notes>3</Notes>
  <HiddenSlides>0</HiddenSlides>
  <MMClips>0</MMClips>
  <ScaleCrop>false</ScaleCrop>
  <HeadingPairs>
    <vt:vector size="4" baseType="variant">
      <vt:variant>
        <vt:lpstr>Tema</vt:lpstr>
      </vt:variant>
      <vt:variant>
        <vt:i4>1</vt:i4>
      </vt:variant>
      <vt:variant>
        <vt:lpstr>Slayt Başlıkları</vt:lpstr>
      </vt:variant>
      <vt:variant>
        <vt:i4>6</vt:i4>
      </vt:variant>
    </vt:vector>
  </HeadingPairs>
  <TitlesOfParts>
    <vt:vector size="7" baseType="lpstr">
      <vt:lpstr>Organik</vt:lpstr>
      <vt:lpstr>Turizm ve Seyahat Hizmetleri Programı Bahar Yarıyılı Ders Kayıt</vt:lpstr>
      <vt:lpstr>Muğla Sıtkı Koçman Üniversitesi Ön Lisans ve Lisans Eğitim-Öğretim Yönetmeliği Kayıt Yenileme ve Ders Kayıtları </vt:lpstr>
      <vt:lpstr>PowerPoint Sunusu</vt:lpstr>
      <vt:lpstr>PowerPoint Sunusu</vt:lpstr>
      <vt:lpstr>PowerPoint Sunusu</vt:lpstr>
      <vt:lpstr>2. SINIF BAHAR YARIYILI   (7 Zorunlu, 1 Zorunlu Seçmeli 2 Seçmeli)</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Bahar Yarıyılı Ders Kayıt</dc:title>
  <dc:creator>user</dc:creator>
  <cp:lastModifiedBy>Farabi</cp:lastModifiedBy>
  <cp:revision>74</cp:revision>
  <dcterms:created xsi:type="dcterms:W3CDTF">2019-01-21T12:57:51Z</dcterms:created>
  <dcterms:modified xsi:type="dcterms:W3CDTF">2025-01-23T10:40:13Z</dcterms:modified>
</cp:coreProperties>
</file>